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wdp" ContentType="image/vnd.ms-photo"/>
  <Default Extension="rels" ContentType="application/vnd.openxmlformats-package.relationships+xml"/>
  <Override PartName="/customXml/itemProps10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742" r:id="rId3"/>
  </p:sldMasterIdLst>
  <p:notesMasterIdLst>
    <p:notesMasterId r:id="rId5"/>
  </p:notesMasterIdLst>
  <p:sldIdLst>
    <p:sldId id="311" r:id="rId4"/>
    <p:sldId id="312" r:id="rId6"/>
    <p:sldId id="550" r:id="rId7"/>
    <p:sldId id="551" r:id="rId8"/>
    <p:sldId id="494" r:id="rId9"/>
    <p:sldId id="315" r:id="rId10"/>
    <p:sldId id="496" r:id="rId11"/>
    <p:sldId id="313" r:id="rId12"/>
    <p:sldId id="495" r:id="rId13"/>
    <p:sldId id="499" r:id="rId14"/>
    <p:sldId id="500" r:id="rId15"/>
    <p:sldId id="341" r:id="rId16"/>
    <p:sldId id="343" r:id="rId17"/>
    <p:sldId id="379" r:id="rId18"/>
    <p:sldId id="380" r:id="rId19"/>
    <p:sldId id="324" r:id="rId20"/>
    <p:sldId id="378" r:id="rId21"/>
    <p:sldId id="346" r:id="rId22"/>
    <p:sldId id="347" r:id="rId23"/>
    <p:sldId id="348" r:id="rId24"/>
    <p:sldId id="356" r:id="rId25"/>
    <p:sldId id="344" r:id="rId26"/>
    <p:sldId id="345" r:id="rId27"/>
    <p:sldId id="405" r:id="rId28"/>
    <p:sldId id="358" r:id="rId29"/>
    <p:sldId id="406" r:id="rId30"/>
    <p:sldId id="407" r:id="rId31"/>
    <p:sldId id="469" r:id="rId32"/>
    <p:sldId id="466" r:id="rId33"/>
    <p:sldId id="467" r:id="rId34"/>
    <p:sldId id="468" r:id="rId35"/>
    <p:sldId id="456" r:id="rId36"/>
    <p:sldId id="457" r:id="rId37"/>
    <p:sldId id="471" r:id="rId38"/>
    <p:sldId id="472" r:id="rId39"/>
    <p:sldId id="363" r:id="rId40"/>
    <p:sldId id="415" r:id="rId41"/>
    <p:sldId id="459" r:id="rId42"/>
    <p:sldId id="417" r:id="rId43"/>
    <p:sldId id="460" r:id="rId44"/>
    <p:sldId id="461" r:id="rId45"/>
    <p:sldId id="462" r:id="rId46"/>
    <p:sldId id="463" r:id="rId47"/>
    <p:sldId id="464" r:id="rId48"/>
    <p:sldId id="458" r:id="rId49"/>
    <p:sldId id="367" r:id="rId50"/>
    <p:sldId id="408" r:id="rId51"/>
    <p:sldId id="375" r:id="rId52"/>
    <p:sldId id="377" r:id="rId53"/>
    <p:sldId id="426" r:id="rId54"/>
    <p:sldId id="427" r:id="rId55"/>
    <p:sldId id="376" r:id="rId56"/>
    <p:sldId id="454" r:id="rId57"/>
    <p:sldId id="455" r:id="rId58"/>
    <p:sldId id="368" r:id="rId59"/>
    <p:sldId id="350" r:id="rId60"/>
  </p:sldIdLst>
  <p:sldSz cx="9144000" cy="5143500" type="screen16x9"/>
  <p:notesSz cx="6858000" cy="9144000"/>
  <p:embeddedFontLst>
    <p:embeddedFont>
      <p:font typeface="Calibri" panose="020F0502020204030204" pitchFamily="34" charset="0"/>
      <p:regular r:id="rId66"/>
    </p:embeddedFont>
    <p:embeddedFont>
      <p:font typeface="黑体" charset="0"/>
      <p:regular r:id="rId67"/>
    </p:embeddedFont>
    <p:embeddedFont>
      <p:font typeface="华文中宋" panose="02010600040101010101" charset="-122"/>
      <p:regular r:id="rId68"/>
    </p:embeddedFont>
    <p:embeddedFont>
      <p:font typeface="黑体" charset="-122"/>
      <p:regular r:id="rId69"/>
    </p:embeddedFont>
  </p:embeddedFontLst>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82"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80B4"/>
    <a:srgbClr val="595959"/>
    <a:srgbClr val="0B2C4F"/>
    <a:srgbClr val="E1E9EC"/>
    <a:srgbClr val="00FF00"/>
    <a:srgbClr val="0C4067"/>
    <a:srgbClr val="9A3E7F"/>
    <a:srgbClr val="983E80"/>
    <a:srgbClr val="FFA013"/>
    <a:srgbClr val="91D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15" autoAdjust="0"/>
  </p:normalViewPr>
  <p:slideViewPr>
    <p:cSldViewPr showGuides="1">
      <p:cViewPr>
        <p:scale>
          <a:sx n="125" d="100"/>
          <a:sy n="125" d="100"/>
        </p:scale>
        <p:origin x="-72" y="-72"/>
      </p:cViewPr>
      <p:guideLst>
        <p:guide orient="horz" pos="3282"/>
        <p:guide pos="576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0" Type="http://schemas.openxmlformats.org/officeDocument/2006/relationships/tags" Target="tags/tag110.xml"/><Relationship Id="rId7" Type="http://schemas.openxmlformats.org/officeDocument/2006/relationships/slide" Target="slides/slide3.xml"/><Relationship Id="rId69" Type="http://schemas.openxmlformats.org/officeDocument/2006/relationships/font" Target="fonts/font4.fntdata"/><Relationship Id="rId68" Type="http://schemas.openxmlformats.org/officeDocument/2006/relationships/font" Target="fonts/font3.fntdata"/><Relationship Id="rId67" Type="http://schemas.openxmlformats.org/officeDocument/2006/relationships/font" Target="fonts/font2.fntdata"/><Relationship Id="rId66" Type="http://schemas.openxmlformats.org/officeDocument/2006/relationships/font" Target="fonts/font1.fntdata"/><Relationship Id="rId65" Type="http://schemas.openxmlformats.org/officeDocument/2006/relationships/customXml" Target="../customXml/item1.xml"/><Relationship Id="rId64" Type="http://schemas.openxmlformats.org/officeDocument/2006/relationships/customXmlProps" Target="../customXml/itemProps109.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DF3B87-1E53-4092-BA4E-7DAA3C24789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14DB51-D686-4773-AC21-CA034483DFF4}"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itchFamily="34" charset="-122"/>
                <a:ea typeface="微软雅黑" pitchFamily="34" charset="-122"/>
                <a:hlinkClick r:id="rId2"/>
              </a:rPr>
              <a:t>行业</a:t>
            </a:r>
            <a:r>
              <a:rPr lang="en-US" altLang="zh-CN" sz="100" dirty="0">
                <a:solidFill>
                  <a:schemeClr val="tx1">
                    <a:alpha val="0"/>
                  </a:schemeClr>
                </a:solidFill>
                <a:latin typeface="微软雅黑" pitchFamily="34" charset="-122"/>
                <a:ea typeface="微软雅黑" pitchFamily="34" charset="-122"/>
                <a:hlinkClick r:id="rId2"/>
              </a:rPr>
              <a:t>PPT</a:t>
            </a:r>
            <a:r>
              <a:rPr lang="zh-CN" altLang="en-US" sz="100" dirty="0">
                <a:solidFill>
                  <a:schemeClr val="tx1">
                    <a:alpha val="0"/>
                  </a:schemeClr>
                </a:solidFill>
                <a:latin typeface="微软雅黑" pitchFamily="34" charset="-122"/>
                <a:ea typeface="微软雅黑" pitchFamily="34" charset="-122"/>
                <a:hlinkClick r:id="rId2"/>
              </a:rPr>
              <a:t>模板</a:t>
            </a:r>
            <a:r>
              <a:rPr lang="en-US" altLang="zh-CN" sz="100" dirty="0">
                <a:solidFill>
                  <a:schemeClr val="tx1">
                    <a:alpha val="0"/>
                  </a:schemeClr>
                </a:solidFill>
                <a:latin typeface="微软雅黑" pitchFamily="34" charset="-122"/>
                <a:ea typeface="微软雅黑" pitchFamily="34" charset="-122"/>
              </a:rPr>
              <a:t>http://www.1ppt.com/hangye/</a:t>
            </a:r>
            <a:endParaRPr lang="en-US" altLang="zh-CN" sz="100" dirty="0">
              <a:solidFill>
                <a:schemeClr val="tx1">
                  <a:alpha val="0"/>
                </a:schemeClr>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4" Type="http://schemas.openxmlformats.org/officeDocument/2006/relationships/theme" Target="../theme/theme1.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96.xml"/><Relationship Id="rId2" Type="http://schemas.openxmlformats.org/officeDocument/2006/relationships/slideLayout" Target="../slideLayouts/slideLayout95.xml"/><Relationship Id="rId1"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组合 1"/>
          <p:cNvGrpSpPr/>
          <p:nvPr userDrawn="1"/>
        </p:nvGrpSpPr>
        <p:grpSpPr>
          <a:xfrm>
            <a:off x="-9187" y="0"/>
            <a:ext cx="9153187" cy="5143500"/>
            <a:chOff x="-12250" y="0"/>
            <a:chExt cx="12204249" cy="6858000"/>
          </a:xfrm>
        </p:grpSpPr>
        <p:sp>
          <p:nvSpPr>
            <p:cNvPr id="3" name="矩形 2"/>
            <p:cNvSpPr/>
            <p:nvPr/>
          </p:nvSpPr>
          <p:spPr>
            <a:xfrm>
              <a:off x="-12250" y="0"/>
              <a:ext cx="12204249" cy="6858000"/>
            </a:xfrm>
            <a:prstGeom prst="rect">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 name="矩形 3"/>
            <p:cNvSpPr/>
            <p:nvPr/>
          </p:nvSpPr>
          <p:spPr>
            <a:xfrm>
              <a:off x="204715" y="183675"/>
              <a:ext cx="11764371" cy="649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hf sldNum="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92.xml"/><Relationship Id="rId2" Type="http://schemas.openxmlformats.org/officeDocument/2006/relationships/tags" Target="../tags/tag16.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93.xml"/><Relationship Id="rId2" Type="http://schemas.microsoft.com/office/2007/relationships/hdphoto" Target="../media/image4.wdp"/><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93.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microsoft.com/office/2007/relationships/hdphoto" Target="../media/image6.wdp"/><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3.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93.xml"/><Relationship Id="rId2" Type="http://schemas.microsoft.com/office/2007/relationships/hdphoto" Target="../media/image4.wdp"/><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3.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93.xml"/><Relationship Id="rId2" Type="http://schemas.openxmlformats.org/officeDocument/2006/relationships/image" Target="../media/image10.png"/><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93.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27.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3" Type="http://schemas.openxmlformats.org/officeDocument/2006/relationships/notesSlide" Target="../notesSlides/notesSlide27.xml"/><Relationship Id="rId12" Type="http://schemas.openxmlformats.org/officeDocument/2006/relationships/slideLayout" Target="../slideLayouts/slideLayout93.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42.xml"/><Relationship Id="rId7" Type="http://schemas.openxmlformats.org/officeDocument/2006/relationships/image" Target="../media/image12.png"/><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11.png"/><Relationship Id="rId10" Type="http://schemas.openxmlformats.org/officeDocument/2006/relationships/slideLayout" Target="../slideLayouts/slideLayout1.xml"/><Relationship Id="rId1" Type="http://schemas.openxmlformats.org/officeDocument/2006/relationships/tags" Target="../tags/tag3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93.xml"/><Relationship Id="rId2" Type="http://schemas.openxmlformats.org/officeDocument/2006/relationships/image" Target="../media/image15.pn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93.xml"/><Relationship Id="rId2" Type="http://schemas.openxmlformats.org/officeDocument/2006/relationships/image" Target="../media/image17.png"/><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93.xml"/><Relationship Id="rId6" Type="http://schemas.openxmlformats.org/officeDocument/2006/relationships/image" Target="../media/image21.png"/><Relationship Id="rId5" Type="http://schemas.openxmlformats.org/officeDocument/2006/relationships/tags" Target="../tags/tag44.xml"/><Relationship Id="rId4" Type="http://schemas.openxmlformats.org/officeDocument/2006/relationships/image" Target="../media/image20.png"/><Relationship Id="rId3" Type="http://schemas.openxmlformats.org/officeDocument/2006/relationships/tags" Target="../tags/tag43.xml"/><Relationship Id="rId2" Type="http://schemas.openxmlformats.org/officeDocument/2006/relationships/image" Target="../media/image19.png"/><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3" Type="http://schemas.openxmlformats.org/officeDocument/2006/relationships/notesSlide" Target="../notesSlides/notesSlide31.xml"/><Relationship Id="rId12" Type="http://schemas.openxmlformats.org/officeDocument/2006/relationships/slideLayout" Target="../slideLayouts/slideLayout93.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tags" Target="../tags/tag45.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2.xml"/><Relationship Id="rId7" Type="http://schemas.openxmlformats.org/officeDocument/2006/relationships/slideLayout" Target="../slideLayouts/slideLayout93.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22.png"/><Relationship Id="rId1" Type="http://schemas.openxmlformats.org/officeDocument/2006/relationships/tags" Target="../tags/tag62.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4.png"/><Relationship Id="rId6" Type="http://schemas.openxmlformats.org/officeDocument/2006/relationships/tags" Target="../tags/tag70.xml"/><Relationship Id="rId5" Type="http://schemas.openxmlformats.org/officeDocument/2006/relationships/image" Target="../media/image23.png"/><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93.xml"/><Relationship Id="rId2" Type="http://schemas.openxmlformats.org/officeDocument/2006/relationships/image" Target="../media/image25.png"/><Relationship Id="rId1" Type="http://schemas.openxmlformats.org/officeDocument/2006/relationships/tags" Target="../tags/tag71.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93.xml"/><Relationship Id="rId6" Type="http://schemas.openxmlformats.org/officeDocument/2006/relationships/image" Target="../media/image28.png"/><Relationship Id="rId5" Type="http://schemas.openxmlformats.org/officeDocument/2006/relationships/tags" Target="../tags/tag74.xml"/><Relationship Id="rId4" Type="http://schemas.openxmlformats.org/officeDocument/2006/relationships/image" Target="../media/image27.png"/><Relationship Id="rId3" Type="http://schemas.openxmlformats.org/officeDocument/2006/relationships/tags" Target="../tags/tag73.xml"/><Relationship Id="rId2" Type="http://schemas.openxmlformats.org/officeDocument/2006/relationships/image" Target="../media/image26.png"/><Relationship Id="rId1" Type="http://schemas.openxmlformats.org/officeDocument/2006/relationships/tags" Target="../tags/tag72.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93.xml"/><Relationship Id="rId3" Type="http://schemas.openxmlformats.org/officeDocument/2006/relationships/image" Target="../media/image29.png"/><Relationship Id="rId2" Type="http://schemas.openxmlformats.org/officeDocument/2006/relationships/tags" Target="../tags/tag76.xml"/><Relationship Id="rId1" Type="http://schemas.openxmlformats.org/officeDocument/2006/relationships/tags" Target="../tags/tag7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92.xml"/><Relationship Id="rId2" Type="http://schemas.openxmlformats.org/officeDocument/2006/relationships/image" Target="../media/image1.png"/><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93.xml"/><Relationship Id="rId3" Type="http://schemas.openxmlformats.org/officeDocument/2006/relationships/image" Target="../media/image29.png"/><Relationship Id="rId2" Type="http://schemas.openxmlformats.org/officeDocument/2006/relationships/tags" Target="../tags/tag78.xml"/><Relationship Id="rId1" Type="http://schemas.openxmlformats.org/officeDocument/2006/relationships/tags" Target="../tags/tag77.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93.xml"/><Relationship Id="rId3" Type="http://schemas.openxmlformats.org/officeDocument/2006/relationships/image" Target="../media/image30.png"/><Relationship Id="rId2" Type="http://schemas.openxmlformats.org/officeDocument/2006/relationships/tags" Target="../tags/tag80.xml"/><Relationship Id="rId1" Type="http://schemas.openxmlformats.org/officeDocument/2006/relationships/tags" Target="../tags/tag79.xml"/></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93.xml"/><Relationship Id="rId7" Type="http://schemas.openxmlformats.org/officeDocument/2006/relationships/image" Target="../media/image33.png"/><Relationship Id="rId6" Type="http://schemas.openxmlformats.org/officeDocument/2006/relationships/tags" Target="../tags/tag84.xml"/><Relationship Id="rId5" Type="http://schemas.openxmlformats.org/officeDocument/2006/relationships/image" Target="../media/image32.png"/><Relationship Id="rId4" Type="http://schemas.openxmlformats.org/officeDocument/2006/relationships/tags" Target="../tags/tag83.xml"/><Relationship Id="rId3" Type="http://schemas.openxmlformats.org/officeDocument/2006/relationships/image" Target="../media/image31.png"/><Relationship Id="rId2" Type="http://schemas.openxmlformats.org/officeDocument/2006/relationships/tags" Target="../tags/tag82.xml"/><Relationship Id="rId1" Type="http://schemas.openxmlformats.org/officeDocument/2006/relationships/tags" Target="../tags/tag81.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93.xml"/><Relationship Id="rId5" Type="http://schemas.openxmlformats.org/officeDocument/2006/relationships/image" Target="../media/image35.png"/><Relationship Id="rId4" Type="http://schemas.openxmlformats.org/officeDocument/2006/relationships/tags" Target="../tags/tag87.xml"/><Relationship Id="rId3" Type="http://schemas.openxmlformats.org/officeDocument/2006/relationships/image" Target="../media/image34.png"/><Relationship Id="rId2" Type="http://schemas.openxmlformats.org/officeDocument/2006/relationships/tags" Target="../tags/tag86.xml"/><Relationship Id="rId1" Type="http://schemas.openxmlformats.org/officeDocument/2006/relationships/tags" Target="../tags/tag85.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93.xml"/><Relationship Id="rId3" Type="http://schemas.openxmlformats.org/officeDocument/2006/relationships/image" Target="../media/image36.png"/><Relationship Id="rId2" Type="http://schemas.openxmlformats.org/officeDocument/2006/relationships/tags" Target="../tags/tag89.xml"/><Relationship Id="rId1" Type="http://schemas.openxmlformats.org/officeDocument/2006/relationships/tags" Target="../tags/tag88.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93.xml"/><Relationship Id="rId2" Type="http://schemas.openxmlformats.org/officeDocument/2006/relationships/image" Target="../media/image37.png"/><Relationship Id="rId1" Type="http://schemas.openxmlformats.org/officeDocument/2006/relationships/tags" Target="../tags/tag9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3.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slideLayout" Target="../slideLayouts/slideLayout92.xml"/><Relationship Id="rId6" Type="http://schemas.openxmlformats.org/officeDocument/2006/relationships/tags" Target="../tags/tag94.xml"/><Relationship Id="rId5" Type="http://schemas.openxmlformats.org/officeDocument/2006/relationships/image" Target="../media/image39.png"/><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image" Target="../media/image38.png"/><Relationship Id="rId1" Type="http://schemas.openxmlformats.org/officeDocument/2006/relationships/tags" Target="../tags/tag91.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92.xml"/><Relationship Id="rId2" Type="http://schemas.openxmlformats.org/officeDocument/2006/relationships/tags" Target="../tags/tag95.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92.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image" Target="../media/image41.jpe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92.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image" Target="../media/image42.png"/><Relationship Id="rId1" Type="http://schemas.openxmlformats.org/officeDocument/2006/relationships/tags" Target="../tags/tag98.xml"/></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92.xml"/><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image" Target="../media/image43.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92.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image" Target="../media/image44.png"/></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92.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92.xml"/><Relationship Id="rId2" Type="http://schemas.microsoft.com/office/2007/relationships/hdphoto" Target="../media/image4.wdp"/><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92.xml"/><Relationship Id="rId3" Type="http://schemas.openxmlformats.org/officeDocument/2006/relationships/image" Target="../media/image2.png"/><Relationship Id="rId2" Type="http://schemas.openxmlformats.org/officeDocument/2006/relationships/tags" Target="../tags/tag10.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92.xml"/><Relationship Id="rId2" Type="http://schemas.openxmlformats.org/officeDocument/2006/relationships/tags" Target="../tags/tag14.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文本框 16"/>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pitchFamily="34" charset="-122"/>
                <a:sym typeface="Arial" panose="020B0604020202090204"/>
              </a:rPr>
              <a:t>REPORT</a:t>
            </a:r>
            <a:endParaRPr lang="zh-CN" altLang="en-US" sz="1400" b="1" dirty="0">
              <a:solidFill>
                <a:srgbClr val="0B2C4F"/>
              </a:solidFill>
              <a:latin typeface="Arial" panose="020B0604020202090204"/>
              <a:ea typeface="微软雅黑" pitchFamily="34" charset="-122"/>
              <a:sym typeface="Arial" panose="020B0604020202090204"/>
            </a:endParaRPr>
          </a:p>
        </p:txBody>
      </p:sp>
      <p:grpSp>
        <p:nvGrpSpPr>
          <p:cNvPr id="27" name="组合 26"/>
          <p:cNvGrpSpPr/>
          <p:nvPr/>
        </p:nvGrpSpPr>
        <p:grpSpPr>
          <a:xfrm>
            <a:off x="399197" y="358255"/>
            <a:ext cx="8372901" cy="4432110"/>
            <a:chOff x="532263" y="477673"/>
            <a:chExt cx="11163868" cy="5909480"/>
          </a:xfrm>
        </p:grpSpPr>
        <p:grpSp>
          <p:nvGrpSpPr>
            <p:cNvPr id="23" name="组合 22"/>
            <p:cNvGrpSpPr/>
            <p:nvPr/>
          </p:nvGrpSpPr>
          <p:grpSpPr>
            <a:xfrm>
              <a:off x="532263" y="477673"/>
              <a:ext cx="11163868" cy="5909480"/>
              <a:chOff x="668740" y="543169"/>
              <a:chExt cx="10931858" cy="5843983"/>
            </a:xfrm>
          </p:grpSpPr>
          <p:cxnSp>
            <p:nvCxnSpPr>
              <p:cNvPr id="12" name="直接连接符 11"/>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84662" y="589129"/>
              <a:ext cx="10861343" cy="5641076"/>
              <a:chOff x="668740" y="543169"/>
              <a:chExt cx="10931858" cy="5843983"/>
            </a:xfrm>
          </p:grpSpPr>
          <p:cxnSp>
            <p:nvCxnSpPr>
              <p:cNvPr id="31" name="直接连接符 30"/>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8" name="矩形 259"/>
          <p:cNvSpPr>
            <a:spLocks noChangeArrowheads="1"/>
          </p:cNvSpPr>
          <p:nvPr/>
        </p:nvSpPr>
        <p:spPr bwMode="auto">
          <a:xfrm>
            <a:off x="1239315" y="1750156"/>
            <a:ext cx="6683916" cy="2326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9pPr>
          </a:lstStyle>
          <a:p>
            <a:pPr algn="ctr" fontAlgn="base">
              <a:spcAft>
                <a:spcPct val="0"/>
              </a:spcAft>
              <a:buNone/>
            </a:pPr>
            <a:r>
              <a:rPr lang="zh-CN" altLang="en-US" sz="3600" b="1" cap="all" spc="225" dirty="0" smtClean="0">
                <a:solidFill>
                  <a:srgbClr val="0B2C4F"/>
                </a:solidFill>
                <a:latin typeface="Arial" panose="020B0604020202090204"/>
                <a:ea typeface="微软雅黑" pitchFamily="34" charset="-122"/>
                <a:cs typeface="Arial" panose="020B0604020202090204" pitchFamily="34" charset="0"/>
                <a:sym typeface="Arial" panose="020B0604020202090204"/>
              </a:rPr>
              <a:t>基于面部识别的</a:t>
            </a:r>
            <a:endParaRPr lang="zh-CN" altLang="en-US" sz="3600" b="1" cap="all" spc="225" dirty="0" smtClean="0">
              <a:solidFill>
                <a:srgbClr val="0B2C4F"/>
              </a:solidFill>
              <a:latin typeface="Arial" panose="020B0604020202090204"/>
              <a:ea typeface="微软雅黑" pitchFamily="34" charset="-122"/>
              <a:cs typeface="Arial" panose="020B0604020202090204" pitchFamily="34" charset="0"/>
              <a:sym typeface="Arial" panose="020B0604020202090204"/>
            </a:endParaRPr>
          </a:p>
          <a:p>
            <a:pPr algn="ctr" fontAlgn="base">
              <a:spcAft>
                <a:spcPct val="0"/>
              </a:spcAft>
              <a:buNone/>
            </a:pPr>
            <a:r>
              <a:rPr lang="zh-CN" altLang="en-US" sz="3600" b="1" cap="all" spc="225" dirty="0" smtClean="0">
                <a:solidFill>
                  <a:srgbClr val="0B2C4F"/>
                </a:solidFill>
                <a:latin typeface="Arial" panose="020B0604020202090204"/>
                <a:ea typeface="微软雅黑" pitchFamily="34" charset="-122"/>
                <a:cs typeface="Arial" panose="020B0604020202090204" pitchFamily="34" charset="0"/>
                <a:sym typeface="Arial" panose="020B0604020202090204"/>
              </a:rPr>
              <a:t>疲劳驾驶检测平台项目介绍</a:t>
            </a:r>
            <a:endParaRPr lang="zh-CN" altLang="en-US" sz="3600" b="1" cap="all" spc="225" dirty="0" smtClean="0">
              <a:solidFill>
                <a:srgbClr val="0B2C4F"/>
              </a:solidFill>
              <a:latin typeface="Arial" panose="020B0604020202090204"/>
              <a:ea typeface="微软雅黑" pitchFamily="34" charset="-122"/>
              <a:cs typeface="Arial" panose="020B0604020202090204" pitchFamily="34" charset="0"/>
              <a:sym typeface="Arial" panose="020B0604020202090204"/>
            </a:endParaRPr>
          </a:p>
          <a:p>
            <a:pPr algn="ctr" fontAlgn="base">
              <a:spcAft>
                <a:spcPct val="0"/>
              </a:spcAft>
              <a:buNone/>
            </a:pPr>
            <a:endParaRPr lang="zh-CN" altLang="en-US" sz="1500" dirty="0" smtClean="0">
              <a:solidFill>
                <a:prstClr val="black">
                  <a:lumMod val="85000"/>
                  <a:lumOff val="15000"/>
                </a:prstClr>
              </a:solidFill>
              <a:latin typeface="Arial" panose="020B0604020202090204"/>
              <a:ea typeface="微软雅黑" pitchFamily="34" charset="-122"/>
              <a:sym typeface="Arial" panose="020B0604020202090204"/>
            </a:endParaRPr>
          </a:p>
          <a:p>
            <a:pPr algn="ctr" fontAlgn="base">
              <a:spcAft>
                <a:spcPct val="0"/>
              </a:spcAft>
              <a:buNone/>
            </a:pPr>
            <a:r>
              <a:rPr lang="zh-CN" sz="1500" dirty="0">
                <a:solidFill>
                  <a:prstClr val="black">
                    <a:lumMod val="85000"/>
                    <a:lumOff val="15000"/>
                  </a:prstClr>
                </a:solidFill>
                <a:latin typeface="Arial" panose="020B0604020202090204"/>
                <a:ea typeface="微软雅黑" pitchFamily="34" charset="-122"/>
                <a:sym typeface="Arial" panose="020B0604020202090204"/>
              </a:rPr>
              <a:t>组长：</a:t>
            </a:r>
            <a:r>
              <a:rPr sz="1500" dirty="0">
                <a:solidFill>
                  <a:prstClr val="black">
                    <a:lumMod val="85000"/>
                    <a:lumOff val="15000"/>
                  </a:prstClr>
                </a:solidFill>
                <a:latin typeface="Arial" panose="020B0604020202090204"/>
                <a:ea typeface="微软雅黑" pitchFamily="34" charset="-122"/>
                <a:sym typeface="Arial" panose="020B0604020202090204"/>
              </a:rPr>
              <a:t> 陈昊天</a:t>
            </a:r>
            <a:endParaRPr sz="1500" dirty="0">
              <a:solidFill>
                <a:prstClr val="black">
                  <a:lumMod val="85000"/>
                  <a:lumOff val="15000"/>
                </a:prstClr>
              </a:solidFill>
              <a:latin typeface="Arial" panose="020B0604020202090204"/>
              <a:ea typeface="微软雅黑" pitchFamily="34" charset="-122"/>
              <a:sym typeface="Arial" panose="020B0604020202090204"/>
            </a:endParaRPr>
          </a:p>
          <a:p>
            <a:pPr algn="ctr" fontAlgn="base">
              <a:spcAft>
                <a:spcPct val="0"/>
              </a:spcAft>
              <a:buNone/>
            </a:pPr>
            <a:r>
              <a:rPr lang="zh-CN" sz="1500" dirty="0">
                <a:solidFill>
                  <a:prstClr val="black">
                    <a:lumMod val="85000"/>
                    <a:lumOff val="15000"/>
                  </a:prstClr>
                </a:solidFill>
                <a:latin typeface="Arial" panose="020B0604020202090204"/>
                <a:ea typeface="微软雅黑" pitchFamily="34" charset="-122"/>
                <a:sym typeface="Arial" panose="020B0604020202090204"/>
              </a:rPr>
              <a:t>组员：</a:t>
            </a:r>
            <a:r>
              <a:rPr lang="zh-CN" sz="1500" dirty="0">
                <a:solidFill>
                  <a:prstClr val="black">
                    <a:lumMod val="85000"/>
                    <a:lumOff val="15000"/>
                  </a:prstClr>
                </a:solidFill>
                <a:latin typeface="Arial" panose="020B0604020202090204"/>
                <a:sym typeface="Arial" panose="020B0604020202090204"/>
              </a:rPr>
              <a:t>严贺阳阳</a:t>
            </a:r>
            <a:r>
              <a:rPr lang="en-US" altLang="zh-CN" sz="1500" dirty="0">
                <a:solidFill>
                  <a:prstClr val="black">
                    <a:lumMod val="85000"/>
                    <a:lumOff val="15000"/>
                  </a:prstClr>
                </a:solidFill>
                <a:latin typeface="Arial" panose="020B0604020202090204"/>
                <a:sym typeface="Arial" panose="020B0604020202090204"/>
              </a:rPr>
              <a:t> </a:t>
            </a:r>
            <a:r>
              <a:rPr lang="zh-CN" altLang="en-US" sz="1500" dirty="0">
                <a:solidFill>
                  <a:prstClr val="black">
                    <a:lumMod val="85000"/>
                    <a:lumOff val="15000"/>
                  </a:prstClr>
                </a:solidFill>
                <a:latin typeface="Arial" panose="020B0604020202090204"/>
                <a:sym typeface="Arial" panose="020B0604020202090204"/>
              </a:rPr>
              <a:t>周佳羽</a:t>
            </a:r>
            <a:r>
              <a:rPr lang="en-US" altLang="zh-CN" sz="1500" dirty="0">
                <a:solidFill>
                  <a:prstClr val="black">
                    <a:lumMod val="85000"/>
                    <a:lumOff val="15000"/>
                  </a:prstClr>
                </a:solidFill>
                <a:latin typeface="Arial" panose="020B0604020202090204"/>
                <a:sym typeface="Arial" panose="020B0604020202090204"/>
              </a:rPr>
              <a:t> </a:t>
            </a:r>
            <a:r>
              <a:rPr lang="zh-CN" altLang="en-US" sz="1500" dirty="0">
                <a:solidFill>
                  <a:prstClr val="black">
                    <a:lumMod val="85000"/>
                    <a:lumOff val="15000"/>
                  </a:prstClr>
                </a:solidFill>
                <a:latin typeface="Arial" panose="020B0604020202090204"/>
                <a:sym typeface="Arial" panose="020B0604020202090204"/>
              </a:rPr>
              <a:t>戴建雨</a:t>
            </a:r>
            <a:r>
              <a:rPr lang="en-US" altLang="zh-CN" sz="1500" dirty="0">
                <a:solidFill>
                  <a:prstClr val="black">
                    <a:lumMod val="85000"/>
                    <a:lumOff val="15000"/>
                  </a:prstClr>
                </a:solidFill>
                <a:latin typeface="Arial" panose="020B0604020202090204"/>
                <a:sym typeface="Arial" panose="020B0604020202090204"/>
              </a:rPr>
              <a:t> </a:t>
            </a:r>
            <a:r>
              <a:rPr lang="zh-CN" altLang="en-US" sz="1500" dirty="0">
                <a:solidFill>
                  <a:prstClr val="black">
                    <a:lumMod val="85000"/>
                    <a:lumOff val="15000"/>
                  </a:prstClr>
                </a:solidFill>
                <a:latin typeface="Arial" panose="020B0604020202090204"/>
                <a:sym typeface="Arial" panose="020B0604020202090204"/>
              </a:rPr>
              <a:t>石查分</a:t>
            </a:r>
            <a:endParaRPr lang="zh-CN" altLang="en-US" sz="1500" dirty="0">
              <a:solidFill>
                <a:prstClr val="black">
                  <a:lumMod val="85000"/>
                  <a:lumOff val="15000"/>
                </a:prstClr>
              </a:solidFill>
              <a:latin typeface="Arial" panose="020B0604020202090204"/>
              <a:ea typeface="微软雅黑" pitchFamily="34" charset="-122"/>
              <a:sym typeface="Arial" panose="020B0604020202090204"/>
            </a:endParaRPr>
          </a:p>
          <a:p>
            <a:pPr algn="ctr" fontAlgn="base">
              <a:spcAft>
                <a:spcPct val="0"/>
              </a:spcAft>
              <a:buNone/>
            </a:pPr>
            <a:endParaRPr lang="zh-CN" altLang="en-US" sz="1500" dirty="0">
              <a:solidFill>
                <a:prstClr val="black">
                  <a:lumMod val="85000"/>
                  <a:lumOff val="15000"/>
                </a:prstClr>
              </a:solidFill>
              <a:latin typeface="Arial" panose="020B0604020202090204"/>
              <a:ea typeface="微软雅黑" pitchFamily="34" charset="-122"/>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anim calcmode="lin" valueType="num">
                                      <p:cBhvr>
                                        <p:cTn id="11" dur="500" fill="hold"/>
                                        <p:tgtEl>
                                          <p:spTgt spid="17"/>
                                        </p:tgtEl>
                                        <p:attrNameLst>
                                          <p:attrName>ppt_x</p:attrName>
                                        </p:attrNameLst>
                                      </p:cBhvr>
                                      <p:tavLst>
                                        <p:tav tm="0">
                                          <p:val>
                                            <p:strVal val="#ppt_x"/>
                                          </p:val>
                                        </p:tav>
                                        <p:tav tm="100000">
                                          <p:val>
                                            <p:strVal val="#ppt_x"/>
                                          </p:val>
                                        </p:tav>
                                      </p:tavLst>
                                    </p:anim>
                                    <p:anim calcmode="lin" valueType="num">
                                      <p:cBhvr>
                                        <p:cTn id="12" dur="500" fill="hold"/>
                                        <p:tgtEl>
                                          <p:spTgt spid="17"/>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8"/>
                                        </p:tgtEl>
                                        <p:attrNameLst>
                                          <p:attrName>ppt_y</p:attrName>
                                        </p:attrNameLst>
                                      </p:cBhvr>
                                      <p:tavLst>
                                        <p:tav tm="0">
                                          <p:val>
                                            <p:strVal val="#ppt_y"/>
                                          </p:val>
                                        </p:tav>
                                        <p:tav tm="100000">
                                          <p:val>
                                            <p:strVal val="#ppt_y"/>
                                          </p:val>
                                        </p:tav>
                                      </p:tavLst>
                                    </p:anim>
                                    <p:anim calcmode="lin" valueType="num">
                                      <p:cBhvr>
                                        <p:cTn id="18"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8"/>
                                        </p:tgtEl>
                                      </p:cBhvr>
                                    </p:animEffect>
                                  </p:childTnLst>
                                </p:cTn>
                              </p:par>
                            </p:childTnLst>
                          </p:cTn>
                        </p:par>
                        <p:par>
                          <p:cTn id="21" fill="hold">
                            <p:stCondLst>
                              <p:cond delay="320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28"/>
                                        </p:tgtEl>
                                      </p:cBhvr>
                                    </p:animEffect>
                                    <p:animScale>
                                      <p:cBhvr>
                                        <p:cTn id="24"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pitchFamily="34" charset="-122"/>
                <a:sym typeface="Arial" panose="020B0604020202090204"/>
              </a:rPr>
              <a:t>项目管理机制</a:t>
            </a:r>
            <a:endParaRPr lang="zh-CN" altLang="en-US" sz="1400" b="1" dirty="0">
              <a:solidFill>
                <a:srgbClr val="0B2C4F"/>
              </a:solidFill>
              <a:latin typeface="Arial" panose="020B0604020202090204"/>
              <a:ea typeface="微软雅黑" pitchFamily="34" charset="-122"/>
              <a:sym typeface="Arial" panose="020B0604020202090204"/>
            </a:endParaRPr>
          </a:p>
        </p:txBody>
      </p:sp>
      <p:sp>
        <p:nvSpPr>
          <p:cNvPr id="2" name="文本框 1"/>
          <p:cNvSpPr txBox="1"/>
          <p:nvPr/>
        </p:nvSpPr>
        <p:spPr>
          <a:xfrm>
            <a:off x="1320800" y="915670"/>
            <a:ext cx="6503035" cy="3415030"/>
          </a:xfrm>
          <a:prstGeom prst="rect">
            <a:avLst/>
          </a:prstGeom>
          <a:noFill/>
        </p:spPr>
        <p:txBody>
          <a:bodyPr wrap="square" rtlCol="0">
            <a:spAutoFit/>
          </a:bodyPr>
          <a:p>
            <a:pPr indent="457200"/>
            <a:r>
              <a:rPr lang="zh-CN" altLang="en-US" b="1">
                <a:latin typeface="黑体" charset="-122"/>
                <a:ea typeface="黑体" charset="-122"/>
                <a:cs typeface="黑体" charset="-122"/>
              </a:rPr>
              <a:t>项目使用远程服务器确保了代码的集中管理和持续集成。</a:t>
            </a:r>
            <a:r>
              <a:rPr lang="zh-CN" altLang="en-US">
                <a:latin typeface="黑体" charset="-122"/>
                <a:ea typeface="黑体" charset="-122"/>
                <a:cs typeface="黑体" charset="-122"/>
              </a:rPr>
              <a:t>通过SSH，团队成员能够安全地访问和操作远程服务器，这不仅增强了我们的工作效率，也为项目的安全性添加了一层保障。SSH的使用使得团队成员能够从任何地点进行代码提交、数据同步以及执行必要的命令。</a:t>
            </a:r>
            <a:endParaRPr lang="zh-CN" altLang="en-US">
              <a:latin typeface="黑体" charset="-122"/>
              <a:ea typeface="黑体" charset="-122"/>
              <a:cs typeface="黑体" charset="-122"/>
            </a:endParaRPr>
          </a:p>
          <a:p>
            <a:endParaRPr lang="zh-CN" altLang="en-US">
              <a:latin typeface="黑体" charset="-122"/>
              <a:ea typeface="黑体" charset="-122"/>
              <a:cs typeface="黑体" charset="-122"/>
            </a:endParaRPr>
          </a:p>
          <a:p>
            <a:pPr indent="457200"/>
            <a:r>
              <a:rPr lang="zh-CN" altLang="en-US" b="1">
                <a:latin typeface="黑体" charset="-122"/>
                <a:ea typeface="黑体" charset="-122"/>
                <a:cs typeface="黑体" charset="-122"/>
              </a:rPr>
              <a:t>Rsync</a:t>
            </a:r>
            <a:r>
              <a:rPr lang="zh-CN" altLang="en-US">
                <a:latin typeface="黑体" charset="-122"/>
                <a:ea typeface="黑体" charset="-122"/>
                <a:cs typeface="黑体" charset="-122"/>
              </a:rPr>
              <a:t>工具在我们的项目管理中也发挥了重要作用。它不仅提供了高效的</a:t>
            </a:r>
            <a:r>
              <a:rPr lang="zh-CN" altLang="en-US" b="1">
                <a:latin typeface="黑体" charset="-122"/>
                <a:ea typeface="黑体" charset="-122"/>
                <a:cs typeface="黑体" charset="-122"/>
              </a:rPr>
              <a:t>文件同步功能</a:t>
            </a:r>
            <a:r>
              <a:rPr lang="zh-CN" altLang="en-US">
                <a:latin typeface="黑体" charset="-122"/>
                <a:ea typeface="黑体" charset="-122"/>
                <a:cs typeface="黑体" charset="-122"/>
              </a:rPr>
              <a:t>，而且在网络传输中极大地节约了时间和资源。通过Rsync，我们可以快速地将本地更改同步到远程服务器，或者反向操作，确保了代码库的一致性和最新状态。这种同步机制极大地减少了因文件冲突或版本不一致所导致的问题。</a:t>
            </a:r>
            <a:endParaRPr lang="zh-CN" altLang="en-US">
              <a:latin typeface="黑体" charset="-122"/>
              <a:ea typeface="黑体" charset="-122"/>
              <a:cs typeface="黑体"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pitchFamily="34" charset="-122"/>
                <a:sym typeface="Arial" panose="020B0604020202090204"/>
              </a:rPr>
              <a:t>项目执行记录</a:t>
            </a:r>
            <a:endParaRPr lang="zh-CN" altLang="en-US" sz="1400" b="1" dirty="0">
              <a:solidFill>
                <a:srgbClr val="0B2C4F"/>
              </a:solidFill>
              <a:latin typeface="Arial" panose="020B0604020202090204"/>
              <a:ea typeface="微软雅黑" pitchFamily="34" charset="-122"/>
              <a:sym typeface="Arial" panose="020B0604020202090204"/>
            </a:endParaRPr>
          </a:p>
        </p:txBody>
      </p:sp>
      <p:graphicFrame>
        <p:nvGraphicFramePr>
          <p:cNvPr id="2" name="表格 1"/>
          <p:cNvGraphicFramePr/>
          <p:nvPr>
            <p:custDataLst>
              <p:tags r:id="rId1"/>
            </p:custDataLst>
          </p:nvPr>
        </p:nvGraphicFramePr>
        <p:xfrm>
          <a:off x="611505" y="699770"/>
          <a:ext cx="3930650" cy="3818890"/>
        </p:xfrm>
        <a:graphic>
          <a:graphicData uri="http://schemas.openxmlformats.org/drawingml/2006/table">
            <a:tbl>
              <a:tblPr/>
              <a:tblGrid>
                <a:gridCol w="605155"/>
                <a:gridCol w="1175385"/>
                <a:gridCol w="546735"/>
                <a:gridCol w="1603375"/>
              </a:tblGrid>
              <a:tr h="187325">
                <a:tc>
                  <a:txBody>
                    <a:bodyPr/>
                    <a:p>
                      <a:pPr indent="0">
                        <a:buNone/>
                      </a:pPr>
                      <a:r>
                        <a:rPr lang="en-US" sz="700" b="1">
                          <a:solidFill>
                            <a:srgbClr val="000000"/>
                          </a:solidFill>
                          <a:latin typeface="微软雅黑" pitchFamily="34" charset="-122"/>
                          <a:ea typeface="微软雅黑" pitchFamily="34" charset="-122"/>
                          <a:cs typeface="宋体" pitchFamily="2" charset="-122"/>
                        </a:rPr>
                        <a:t>时间</a:t>
                      </a:r>
                      <a:endParaRPr lang="en-US" altLang="en-US" sz="700" b="1">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1">
                          <a:solidFill>
                            <a:srgbClr val="000000"/>
                          </a:solidFill>
                          <a:latin typeface="微软雅黑" pitchFamily="34" charset="-122"/>
                          <a:ea typeface="微软雅黑" pitchFamily="34" charset="-122"/>
                          <a:cs typeface="宋体" pitchFamily="2" charset="-122"/>
                        </a:rPr>
                        <a:t>内容摘要</a:t>
                      </a:r>
                      <a:endParaRPr lang="en-US" altLang="en-US" sz="700" b="1">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1">
                          <a:solidFill>
                            <a:srgbClr val="000000"/>
                          </a:solidFill>
                          <a:latin typeface="微软雅黑" pitchFamily="34" charset="-122"/>
                          <a:ea typeface="微软雅黑" pitchFamily="34" charset="-122"/>
                          <a:cs typeface="宋体" pitchFamily="2" charset="-122"/>
                        </a:rPr>
                        <a:t>提交者</a:t>
                      </a:r>
                      <a:endParaRPr lang="en-US" altLang="en-US" sz="700" b="1">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1">
                          <a:solidFill>
                            <a:srgbClr val="000000"/>
                          </a:solidFill>
                          <a:latin typeface="微软雅黑" pitchFamily="34" charset="-122"/>
                          <a:ea typeface="微软雅黑" pitchFamily="34" charset="-122"/>
                          <a:cs typeface="宋体" pitchFamily="2" charset="-122"/>
                        </a:rPr>
                        <a:t>涉及的部分文件列表</a:t>
                      </a:r>
                      <a:endParaRPr lang="en-US" altLang="en-US" sz="700" b="1">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2865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12月11日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工程初始化</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package-lock.jsonpackage.jsonvue.config.jspublic/*src/*</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87325">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12月11日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报警器提示设计文档</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石查分</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document/*</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87325">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12月11日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音乐播放器设计文档</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石查分</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document/*</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32258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12月13日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微软雅黑" pitchFamily="34" charset="-122"/>
                        </a:rPr>
                        <a:t>Flask路由部分、人脸识别算法</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src/backend/app.pysrc/backend/analyze.py</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508635">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12月14日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微软雅黑" pitchFamily="34" charset="-122"/>
                        </a:rPr>
                        <a:t>管理员UI设计、接口实现</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周佳羽</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src/router/index.jssrc/components/AdminMenuTree.vuesrc/views/Admin/*src/views/Login.vue</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50927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12月14日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微软雅黑" pitchFamily="34" charset="-122"/>
                        </a:rPr>
                        <a:t>司机UI设计、接口实现</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戴建雨</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src/router/index.jssrc/components/UserMenuTree.vuesrc/views/User/*src/views/Register.vue</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87325">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12月15日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数据库设计文档</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document/*</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50165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12月15日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微软雅黑" pitchFamily="34" charset="-122"/>
                        </a:rPr>
                        <a:t>Flask SQLite 设计</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src/backend/app.pysrc/backend/data.dbsrc/backend/db.pysrc/backend/shape_predictor_68_face_landmarks.dat</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9685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12月16日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服务区、交规、视频监控文档</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戴建雨</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document/*</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9812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12月16日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需求获取与分析设计文档</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严贺阳阳</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document/*</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87325">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12月16日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管理员模块设计文档</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周佳羽</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document/*</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graphicFrame>
        <p:nvGraphicFramePr>
          <p:cNvPr id="3" name="表格 2"/>
          <p:cNvGraphicFramePr/>
          <p:nvPr>
            <p:custDataLst>
              <p:tags r:id="rId2"/>
            </p:custDataLst>
          </p:nvPr>
        </p:nvGraphicFramePr>
        <p:xfrm>
          <a:off x="4716145" y="699770"/>
          <a:ext cx="3885565" cy="3801745"/>
        </p:xfrm>
        <a:graphic>
          <a:graphicData uri="http://schemas.openxmlformats.org/drawingml/2006/table">
            <a:tbl>
              <a:tblPr/>
              <a:tblGrid>
                <a:gridCol w="598170"/>
                <a:gridCol w="1160780"/>
                <a:gridCol w="446405"/>
                <a:gridCol w="1680210"/>
              </a:tblGrid>
              <a:tr h="85217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12月16日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服务器生产环境部署配置、疲劳监测前端实现</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.env.development.env.productionsrc/utils/request.jssrc/views/Admin/Controller/Data.vuesrc/views/Admin/Controller/VideoSurveillance.vuesrc/views/User/Controller/Data.vuesrc/views/User/Controller/VideoSurveillance.vue</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41021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12月18日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微软雅黑" pitchFamily="34" charset="-122"/>
                        </a:rPr>
                        <a:t>前后端API联调</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周佳羽</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src/api/admin.jssrc/api/car.jssrc/backend/app.py</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41148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12月18日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微软雅黑" pitchFamily="34" charset="-122"/>
                        </a:rPr>
                        <a:t>前后端API联调</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戴建雨</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src/api/data.jssrc/api/driver.jssrc/backend/app.py</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9812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12月19日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系统与模块设计规范</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document/*</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44323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12月19日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管理员信息查看与提醒</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周佳羽</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src/views/Admin/Information/Car.vuesrc/views/Admin/Information/Driver.vuesrc/views/Admin/Information/Place.vue</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426085">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12月19日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司机监控数据显示</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戴建雨</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src/views/User/Information/Introduce.vuesrc/views/User/Information/Place.vuesrc/views/User/Information/UserInfo.vue</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86233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12月19日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疲劳驾驶提醒预警、页面背景</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src/views/User/Controller/VideoSurveillance.vuesrc/views/User/Controller/VideoSurveillance.vuesrc/assets/img/*src/assets/css/*src/backend/analyze.pysrc/backend/app.py</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98120">
                <a:tc>
                  <a:txBody>
                    <a:bodyPr/>
                    <a:p>
                      <a:pPr indent="0" algn="r">
                        <a:buNone/>
                      </a:pPr>
                      <a:r>
                        <a:rPr lang="en-US" sz="700" b="0">
                          <a:solidFill>
                            <a:srgbClr val="000000"/>
                          </a:solidFill>
                          <a:latin typeface="微软雅黑" pitchFamily="34" charset="-122"/>
                          <a:ea typeface="微软雅黑" pitchFamily="34" charset="-122"/>
                          <a:cs typeface="微软雅黑" pitchFamily="34" charset="-122"/>
                        </a:rPr>
                        <a:t>12月20日</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系统设计展示文档</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石查分</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buNone/>
                      </a:pPr>
                      <a:r>
                        <a:rPr lang="en-US" sz="700" b="0">
                          <a:solidFill>
                            <a:srgbClr val="000000"/>
                          </a:solidFill>
                          <a:latin typeface="微软雅黑" pitchFamily="34" charset="-122"/>
                          <a:ea typeface="微软雅黑" pitchFamily="34" charset="-122"/>
                          <a:cs typeface="宋体" pitchFamily="2" charset="-122"/>
                        </a:rPr>
                        <a:t>document/*</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2771774" y="2427353"/>
            <a:ext cx="3684270" cy="1476375"/>
          </a:xfrm>
          <a:prstGeom prst="rect">
            <a:avLst/>
          </a:prstGeom>
          <a:noFill/>
        </p:spPr>
        <p:txBody>
          <a:bodyPr wrap="none" rtlCol="0">
            <a:spAutoFit/>
          </a:bodyPr>
          <a:lstStyle>
            <a:defPPr>
              <a:defRPr lang="zh-CN"/>
            </a:defPPr>
            <a:lvl1pPr algn="ctr">
              <a:defRPr sz="4500" b="1" spc="98">
                <a:solidFill>
                  <a:srgbClr val="0B2C4F"/>
                </a:solidFill>
                <a:latin typeface="Arial" panose="020B0604020202090204"/>
                <a:ea typeface="微软雅黑" pitchFamily="34" charset="-122"/>
              </a:defRPr>
            </a:lvl1pPr>
          </a:lstStyle>
          <a:p>
            <a:r>
              <a:rPr lang="zh-CN" altLang="en-US" dirty="0">
                <a:sym typeface="Arial" panose="020B0604020202090204"/>
              </a:rPr>
              <a:t>可行性</a:t>
            </a:r>
            <a:r>
              <a:rPr lang="zh-CN" altLang="en-US" dirty="0">
                <a:sym typeface="Arial" panose="020B0604020202090204"/>
              </a:rPr>
              <a:t>分析与</a:t>
            </a:r>
            <a:endParaRPr lang="zh-CN" altLang="en-US" dirty="0">
              <a:sym typeface="Arial" panose="020B0604020202090204"/>
            </a:endParaRPr>
          </a:p>
          <a:p>
            <a:r>
              <a:rPr lang="zh-CN" altLang="en-US" dirty="0">
                <a:sym typeface="Arial" panose="020B0604020202090204"/>
              </a:rPr>
              <a:t>需求分析</a:t>
            </a:r>
            <a:endParaRPr lang="zh-CN" altLang="en-US" dirty="0">
              <a:sym typeface="Arial" panose="020B0604020202090204"/>
            </a:endParaRPr>
          </a:p>
        </p:txBody>
      </p:sp>
      <p:grpSp>
        <p:nvGrpSpPr>
          <p:cNvPr id="3" name="组合 2"/>
          <p:cNvGrpSpPr/>
          <p:nvPr/>
        </p:nvGrpSpPr>
        <p:grpSpPr>
          <a:xfrm>
            <a:off x="4015936" y="1131336"/>
            <a:ext cx="1195946" cy="1031492"/>
            <a:chOff x="3693511"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pitchFamily="34" charset="-122"/>
                <a:sym typeface="Arial" panose="020B0604020202090204"/>
              </a:endParaRPr>
            </a:p>
          </p:txBody>
        </p:sp>
        <p:sp>
          <p:nvSpPr>
            <p:cNvPr id="11" name="文本框 10"/>
            <p:cNvSpPr txBox="1"/>
            <p:nvPr/>
          </p:nvSpPr>
          <p:spPr>
            <a:xfrm>
              <a:off x="3693511" y="1827434"/>
              <a:ext cx="1594594" cy="11370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pitchFamily="34" charset="-122"/>
                  <a:sym typeface="Arial" panose="020B0604020202090204"/>
                </a:rPr>
                <a:t>04</a:t>
              </a:r>
              <a:endParaRPr lang="zh-CN" altLang="en-US" sz="4950" spc="98" dirty="0">
                <a:solidFill>
                  <a:prstClr val="white"/>
                </a:solidFill>
                <a:latin typeface="Arial" panose="020B0604020202090204"/>
                <a:ea typeface="微软雅黑" pitchFamily="34" charset="-122"/>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pitchFamily="34" charset="-122"/>
                <a:sym typeface="Arial" panose="020B0604020202090204"/>
              </a:rPr>
              <a:t>REPORT</a:t>
            </a:r>
            <a:endParaRPr lang="zh-CN" altLang="en-US" sz="1400" b="1" dirty="0">
              <a:solidFill>
                <a:srgbClr val="0B2C4F"/>
              </a:solidFill>
              <a:latin typeface="Arial" panose="020B0604020202090204"/>
              <a:ea typeface="微软雅黑" pitchFamily="34" charset="-122"/>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955925" y="1367790"/>
            <a:ext cx="5379085" cy="2733040"/>
          </a:xfrm>
          <a:prstGeom prst="roundRect">
            <a:avLst>
              <a:gd name="adj" fmla="val 407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pitchFamily="34" charset="-122"/>
              <a:sym typeface="Arial" panose="020B0604020202090204"/>
            </a:endParaRPr>
          </a:p>
        </p:txBody>
      </p:sp>
      <p:sp>
        <p:nvSpPr>
          <p:cNvPr id="112" name="Freeform 24"/>
          <p:cNvSpPr/>
          <p:nvPr/>
        </p:nvSpPr>
        <p:spPr bwMode="auto">
          <a:xfrm rot="5400000">
            <a:off x="1343542" y="1537083"/>
            <a:ext cx="1038057" cy="1408201"/>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0B2C4F"/>
          </a:solidFill>
          <a:ln w="19050" cap="flat" cmpd="sng">
            <a:noFill/>
            <a:prstDash val="solid"/>
            <a:round/>
            <a:headEnd type="none" w="med" len="med"/>
            <a:tailEnd type="none" w="med" len="med"/>
          </a:ln>
          <a:effectLst>
            <a:outerShdw blurRad="254000" dist="63500" dir="2700000" algn="tl" rotWithShape="0">
              <a:prstClr val="black">
                <a:alpha val="30000"/>
              </a:prstClr>
            </a:outerShdw>
          </a:effectLst>
        </p:spPr>
        <p:txBody>
          <a:bodyPr/>
          <a:lstStyle/>
          <a:p>
            <a:pPr algn="just">
              <a:lnSpc>
                <a:spcPct val="120000"/>
              </a:lnSpc>
              <a:defRPr/>
            </a:pPr>
            <a:endParaRPr lang="da-DK" sz="570" kern="0" dirty="0">
              <a:solidFill>
                <a:prstClr val="black">
                  <a:lumMod val="95000"/>
                  <a:lumOff val="5000"/>
                </a:prstClr>
              </a:solidFill>
              <a:latin typeface="Arial" panose="020B0604020202090204"/>
              <a:ea typeface="微软雅黑" pitchFamily="34" charset="-122"/>
              <a:sym typeface="Arial" panose="020B0604020202090204"/>
            </a:endParaRPr>
          </a:p>
        </p:txBody>
      </p:sp>
      <p:sp>
        <p:nvSpPr>
          <p:cNvPr id="23" name="Content Placeholder 2"/>
          <p:cNvSpPr txBox="1"/>
          <p:nvPr/>
        </p:nvSpPr>
        <p:spPr>
          <a:xfrm>
            <a:off x="3054350" y="1368425"/>
            <a:ext cx="5135245" cy="258508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9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rgbClr val="4472C4">
                  <a:lumMod val="75000"/>
                </a:srgbClr>
              </a:buClr>
            </a:pP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人脸识别技术已经得到广泛应用和研究，并在疲劳驾驶检测领域取得了较好的效果。</a:t>
            </a:r>
            <a:endPar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endParaRPr>
          </a:p>
          <a:p>
            <a:pPr algn="just">
              <a:lnSpc>
                <a:spcPct val="150000"/>
              </a:lnSpc>
              <a:spcBef>
                <a:spcPts val="0"/>
              </a:spcBef>
              <a:spcAft>
                <a:spcPts val="0"/>
              </a:spcAft>
              <a:buClr>
                <a:srgbClr val="4472C4">
                  <a:lumMod val="75000"/>
                </a:srgbClr>
              </a:buClr>
            </a:pP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选用</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HOG结合SVM分类算法进行面部检测和关键点数据提取</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，该算法已经被广泛验证并具有较高的准确性和效率。</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采用Dlib库构建面部表情对照模型</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，可以有效地识别驾驶员的面部表情，判断其是否处于疲劳状态。</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结合PERCLOS指标来判断驾驶员的疲劳驾驶状态</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，该指标已经在疲劳驾驶研究中被广泛使用，具有一定的可靠性和准确性。</a:t>
            </a:r>
            <a:endPar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endParaRPr>
          </a:p>
        </p:txBody>
      </p:sp>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160085" y="235933"/>
              <a:ext cx="1852507" cy="491066"/>
            </a:xfrm>
            <a:prstGeom prst="rect">
              <a:avLst/>
            </a:prstGeom>
            <a:noFill/>
          </p:spPr>
          <p:txBody>
            <a:bodyPr wrap="none" rtlCol="0">
              <a:spAutoFit/>
            </a:bodyPr>
            <a:lstStyle/>
            <a:p>
              <a:pPr algn="l"/>
              <a:r>
                <a:rPr lang="zh-CN" altLang="en-US" b="1" spc="98" dirty="0">
                  <a:solidFill>
                    <a:srgbClr val="0B2C4F"/>
                  </a:solidFill>
                  <a:latin typeface="Arial" panose="020B0604020202090204"/>
                  <a:ea typeface="微软雅黑" pitchFamily="34" charset="-122"/>
                  <a:sym typeface="Arial" panose="020B0604020202090204"/>
                </a:rPr>
                <a:t>可行性分析</a:t>
              </a:r>
              <a:endParaRPr lang="zh-CN" altLang="en-US" b="1" spc="98" dirty="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915920" y="843280"/>
            <a:ext cx="3813175" cy="372110"/>
          </a:xfrm>
          <a:prstGeom prst="rect">
            <a:avLst/>
          </a:prstGeom>
          <a:noFill/>
        </p:spPr>
        <p:txBody>
          <a:bodyPr wrap="square" rtlCol="0">
            <a:noAutofit/>
          </a:bodyPr>
          <a:p>
            <a:r>
              <a:rPr lang="zh-CN" altLang="en-US" b="1" dirty="0">
                <a:solidFill>
                  <a:srgbClr val="0B2C4F"/>
                </a:solidFill>
                <a:latin typeface="Arial" panose="020B0604020202090204"/>
                <a:ea typeface="微软雅黑" pitchFamily="34" charset="-122"/>
                <a:cs typeface="+mn-ea"/>
                <a:sym typeface="Arial" panose="020B0604020202090204"/>
              </a:rPr>
              <a:t>技术可行性</a:t>
            </a:r>
            <a:r>
              <a:rPr lang="en-US" altLang="zh-CN" b="1" dirty="0">
                <a:solidFill>
                  <a:srgbClr val="0B2C4F"/>
                </a:solidFill>
                <a:latin typeface="Arial" panose="020B0604020202090204"/>
                <a:ea typeface="微软雅黑" pitchFamily="34" charset="-122"/>
                <a:cs typeface="+mn-ea"/>
                <a:sym typeface="Arial" panose="020B0604020202090204"/>
              </a:rPr>
              <a:t>——疲劳驾驶识别技术</a:t>
            </a:r>
            <a:endParaRPr lang="en-US" altLang="zh-CN" b="1" dirty="0">
              <a:solidFill>
                <a:srgbClr val="0B2C4F"/>
              </a:solidFill>
              <a:latin typeface="Arial" panose="020B0604020202090204"/>
              <a:ea typeface="微软雅黑" pitchFamily="34" charset="-122"/>
              <a:cs typeface="+mn-ea"/>
              <a:sym typeface="Arial" panose="020B0604020202090204"/>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left)">
                                      <p:cBhvr>
                                        <p:cTn id="7" dur="500"/>
                                        <p:tgtEl>
                                          <p:spTgt spid="1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750"/>
                                        <p:tgtEl>
                                          <p:spTgt spid="2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2" grpId="0" animBg="1"/>
      <p:bldP spid="2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884170" y="1367790"/>
            <a:ext cx="5497830" cy="3011805"/>
          </a:xfrm>
          <a:prstGeom prst="roundRect">
            <a:avLst>
              <a:gd name="adj" fmla="val 407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pitchFamily="34" charset="-122"/>
              <a:sym typeface="Arial" panose="020B0604020202090204"/>
            </a:endParaRPr>
          </a:p>
        </p:txBody>
      </p:sp>
      <p:sp>
        <p:nvSpPr>
          <p:cNvPr id="112" name="Freeform 24"/>
          <p:cNvSpPr/>
          <p:nvPr/>
        </p:nvSpPr>
        <p:spPr bwMode="auto">
          <a:xfrm rot="5400000">
            <a:off x="1343542" y="1537083"/>
            <a:ext cx="1038057" cy="1408201"/>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0B2C4F"/>
          </a:solidFill>
          <a:ln w="19050" cap="flat" cmpd="sng">
            <a:noFill/>
            <a:prstDash val="solid"/>
            <a:round/>
            <a:headEnd type="none" w="med" len="med"/>
            <a:tailEnd type="none" w="med" len="med"/>
          </a:ln>
          <a:effectLst>
            <a:outerShdw blurRad="254000" dist="63500" dir="2700000" algn="tl" rotWithShape="0">
              <a:prstClr val="black">
                <a:alpha val="30000"/>
              </a:prstClr>
            </a:outerShdw>
          </a:effectLst>
        </p:spPr>
        <p:txBody>
          <a:bodyPr/>
          <a:lstStyle/>
          <a:p>
            <a:pPr algn="just">
              <a:lnSpc>
                <a:spcPct val="120000"/>
              </a:lnSpc>
              <a:defRPr/>
            </a:pPr>
            <a:endParaRPr lang="da-DK" sz="570" kern="0" dirty="0">
              <a:solidFill>
                <a:prstClr val="black">
                  <a:lumMod val="95000"/>
                  <a:lumOff val="5000"/>
                </a:prstClr>
              </a:solidFill>
              <a:latin typeface="Arial" panose="020B0604020202090204"/>
              <a:ea typeface="微软雅黑" pitchFamily="34" charset="-122"/>
              <a:sym typeface="Arial" panose="020B0604020202090204"/>
            </a:endParaRPr>
          </a:p>
        </p:txBody>
      </p:sp>
      <p:sp>
        <p:nvSpPr>
          <p:cNvPr id="23" name="Content Placeholder 2"/>
          <p:cNvSpPr txBox="1"/>
          <p:nvPr/>
        </p:nvSpPr>
        <p:spPr>
          <a:xfrm>
            <a:off x="2982595" y="1368425"/>
            <a:ext cx="5246370" cy="2967990"/>
          </a:xfrm>
          <a:prstGeom prst="rect">
            <a:avLst/>
          </a:prstGeom>
        </p:spPr>
        <p:txBody>
          <a:bodyPr vert="horz" wrap="square" lIns="0" tIns="0" rIns="0" bIns="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9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rgbClr val="4472C4">
                  <a:lumMod val="75000"/>
                </a:srgbClr>
              </a:buClr>
            </a:pP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系统拥有</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用户友好的界面</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，使得司机能够轻松理解和响应系统的提示。利用</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直观的图形和视频界面</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，管理员能够实时监测多个司机的状态。</a:t>
            </a:r>
            <a:endPar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endParaRPr>
          </a:p>
          <a:p>
            <a:pPr algn="just">
              <a:lnSpc>
                <a:spcPct val="150000"/>
              </a:lnSpc>
              <a:spcBef>
                <a:spcPts val="0"/>
              </a:spcBef>
              <a:spcAft>
                <a:spcPts val="0"/>
              </a:spcAft>
              <a:buClr>
                <a:srgbClr val="4472C4">
                  <a:lumMod val="75000"/>
                </a:srgbClr>
              </a:buClr>
            </a:pP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应用</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前后端分离的架构</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提高系统的灵活性和可维护性。前端通过API接口与后端进行数据交互，使得团队可以独立开发、测试和部署前端部分。</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Vue.js和Element UI</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的组合使得用户界面的设计更加直观、友好，有助于提高用户体验。通过响应式设计和组件化开发，可以更好地适应不同屏幕大小和设备类型。结合采用Vue.js的组件生命周期和钩子函数，调用后端接口进行数据获取和更新。</a:t>
            </a:r>
            <a:endPar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endParaRPr>
          </a:p>
        </p:txBody>
      </p:sp>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160085" y="235933"/>
              <a:ext cx="1852507" cy="491066"/>
            </a:xfrm>
            <a:prstGeom prst="rect">
              <a:avLst/>
            </a:prstGeom>
            <a:noFill/>
          </p:spPr>
          <p:txBody>
            <a:bodyPr wrap="none" rtlCol="0">
              <a:spAutoFit/>
            </a:bodyPr>
            <a:lstStyle/>
            <a:p>
              <a:pPr algn="l"/>
              <a:r>
                <a:rPr lang="zh-CN" altLang="en-US" b="1" spc="98" dirty="0">
                  <a:solidFill>
                    <a:srgbClr val="0B2C4F"/>
                  </a:solidFill>
                  <a:latin typeface="Arial" panose="020B0604020202090204"/>
                  <a:ea typeface="微软雅黑" pitchFamily="34" charset="-122"/>
                  <a:sym typeface="Arial" panose="020B0604020202090204"/>
                </a:rPr>
                <a:t>可行性分析</a:t>
              </a:r>
              <a:endParaRPr lang="zh-CN" altLang="en-US" b="1" spc="98" dirty="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844165" y="843280"/>
            <a:ext cx="3935730" cy="372110"/>
          </a:xfrm>
          <a:prstGeom prst="rect">
            <a:avLst/>
          </a:prstGeom>
          <a:noFill/>
        </p:spPr>
        <p:txBody>
          <a:bodyPr wrap="square" rtlCol="0">
            <a:noAutofit/>
          </a:bodyPr>
          <a:p>
            <a:r>
              <a:rPr lang="zh-CN" altLang="en-US" b="1" dirty="0">
                <a:solidFill>
                  <a:srgbClr val="0B2C4F"/>
                </a:solidFill>
                <a:latin typeface="Arial" panose="020B0604020202090204"/>
                <a:ea typeface="微软雅黑" pitchFamily="34" charset="-122"/>
                <a:cs typeface="+mn-ea"/>
                <a:sym typeface="Arial" panose="020B0604020202090204"/>
              </a:rPr>
              <a:t>技术可行性</a:t>
            </a:r>
            <a:r>
              <a:rPr lang="en-US" altLang="zh-CN" b="1" dirty="0">
                <a:solidFill>
                  <a:srgbClr val="0B2C4F"/>
                </a:solidFill>
                <a:latin typeface="Arial" panose="020B0604020202090204"/>
                <a:ea typeface="微软雅黑" pitchFamily="34" charset="-122"/>
                <a:cs typeface="+mn-ea"/>
                <a:sym typeface="Arial" panose="020B0604020202090204"/>
              </a:rPr>
              <a:t>——用户界面和用户体验</a:t>
            </a:r>
            <a:endParaRPr lang="en-US" altLang="zh-CN" b="1" dirty="0">
              <a:solidFill>
                <a:srgbClr val="0B2C4F"/>
              </a:solidFill>
              <a:latin typeface="Arial" panose="020B0604020202090204"/>
              <a:ea typeface="微软雅黑" pitchFamily="34" charset="-122"/>
              <a:cs typeface="+mn-ea"/>
              <a:sym typeface="Arial" panose="020B0604020202090204"/>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left)">
                                      <p:cBhvr>
                                        <p:cTn id="7" dur="500"/>
                                        <p:tgtEl>
                                          <p:spTgt spid="1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750"/>
                                        <p:tgtEl>
                                          <p:spTgt spid="2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2" grpId="0" bldLvl="0" animBg="1"/>
      <p:bldP spid="2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863215" y="1223645"/>
            <a:ext cx="5880100" cy="3293745"/>
          </a:xfrm>
          <a:prstGeom prst="roundRect">
            <a:avLst>
              <a:gd name="adj" fmla="val 407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pitchFamily="34" charset="-122"/>
              <a:sym typeface="Arial" panose="020B0604020202090204"/>
            </a:endParaRPr>
          </a:p>
        </p:txBody>
      </p:sp>
      <p:sp>
        <p:nvSpPr>
          <p:cNvPr id="112" name="Freeform 24"/>
          <p:cNvSpPr/>
          <p:nvPr/>
        </p:nvSpPr>
        <p:spPr bwMode="auto">
          <a:xfrm rot="5400000">
            <a:off x="1343542" y="1537083"/>
            <a:ext cx="1038057" cy="1408201"/>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0B2C4F"/>
          </a:solidFill>
          <a:ln w="19050" cap="flat" cmpd="sng">
            <a:noFill/>
            <a:prstDash val="solid"/>
            <a:round/>
            <a:headEnd type="none" w="med" len="med"/>
            <a:tailEnd type="none" w="med" len="med"/>
          </a:ln>
          <a:effectLst>
            <a:outerShdw blurRad="254000" dist="63500" dir="2700000" algn="tl" rotWithShape="0">
              <a:prstClr val="black">
                <a:alpha val="30000"/>
              </a:prstClr>
            </a:outerShdw>
          </a:effectLst>
        </p:spPr>
        <p:txBody>
          <a:bodyPr/>
          <a:lstStyle/>
          <a:p>
            <a:pPr algn="just">
              <a:lnSpc>
                <a:spcPct val="120000"/>
              </a:lnSpc>
              <a:defRPr/>
            </a:pPr>
            <a:endParaRPr lang="da-DK" sz="570" kern="0" dirty="0">
              <a:solidFill>
                <a:prstClr val="black">
                  <a:lumMod val="95000"/>
                  <a:lumOff val="5000"/>
                </a:prstClr>
              </a:solidFill>
              <a:latin typeface="Arial" panose="020B0604020202090204"/>
              <a:ea typeface="微软雅黑" pitchFamily="34" charset="-122"/>
              <a:sym typeface="Arial" panose="020B0604020202090204"/>
            </a:endParaRPr>
          </a:p>
        </p:txBody>
      </p:sp>
      <p:sp>
        <p:nvSpPr>
          <p:cNvPr id="23" name="Content Placeholder 2"/>
          <p:cNvSpPr txBox="1"/>
          <p:nvPr/>
        </p:nvSpPr>
        <p:spPr>
          <a:xfrm>
            <a:off x="2909570" y="1224280"/>
            <a:ext cx="5766435" cy="3589020"/>
          </a:xfrm>
          <a:prstGeom prst="rect">
            <a:avLst/>
          </a:prstGeom>
        </p:spPr>
        <p:txBody>
          <a:bodyPr vert="horz" wrap="square" lIns="0" tIns="0" rIns="0" bIns="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9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9pPr>
          </a:lstStyle>
          <a:p>
            <a:pPr indent="457200" algn="just">
              <a:lnSpc>
                <a:spcPct val="150000"/>
              </a:lnSpc>
              <a:spcBef>
                <a:spcPts val="0"/>
              </a:spcBef>
              <a:spcAft>
                <a:spcPts val="0"/>
              </a:spcAft>
              <a:buClr>
                <a:srgbClr val="4472C4">
                  <a:lumMod val="75000"/>
                </a:srgbClr>
              </a:buClr>
            </a:pP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从开发成本来看，疲劳驾驶动态监测平台的</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开发成本主要包括硬件设备、软件开发、数据存储、运行维护和人力成本等方面的投入</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a:t>
            </a:r>
            <a:endPar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endParaRPr>
          </a:p>
          <a:p>
            <a:pPr indent="457200" algn="just">
              <a:lnSpc>
                <a:spcPct val="150000"/>
              </a:lnSpc>
              <a:spcBef>
                <a:spcPts val="0"/>
              </a:spcBef>
              <a:spcAft>
                <a:spcPts val="0"/>
              </a:spcAft>
              <a:buClr>
                <a:srgbClr val="4472C4">
                  <a:lumMod val="75000"/>
                </a:srgbClr>
              </a:buClr>
            </a:pP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从平台带来的收益来看，平台后续可以开发</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订阅功能</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。通过提供疲劳驾驶监测平台，满足用户对驾驶安全的需求，吸引更多的司机和车队管理者使用该系统，继而直接</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转化为用户订阅费用的增加，提升平台的盈利能力</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。此外，平台未来还能提供额外的服务，如数据报告、定期更新、定制化功能等，用户可以选择付费获取这些增值服务。从更长远的角度分析，平台可以联系企业，面向企业客户</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提供定制化的车队管理解决方案</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，包括实时监控、数据分析、司机管理等功能。同时在社会上，良好的社会形象可能吸引更多用户和合作伙伴，间接影响平台的盈利能力。</a:t>
            </a:r>
            <a:endPar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endParaRPr>
          </a:p>
        </p:txBody>
      </p:sp>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160085" y="235933"/>
              <a:ext cx="1852507" cy="491066"/>
            </a:xfrm>
            <a:prstGeom prst="rect">
              <a:avLst/>
            </a:prstGeom>
            <a:noFill/>
          </p:spPr>
          <p:txBody>
            <a:bodyPr wrap="none" rtlCol="0">
              <a:spAutoFit/>
            </a:bodyPr>
            <a:lstStyle/>
            <a:p>
              <a:pPr algn="l"/>
              <a:r>
                <a:rPr lang="zh-CN" altLang="en-US" b="1" spc="98" dirty="0">
                  <a:solidFill>
                    <a:srgbClr val="0B2C4F"/>
                  </a:solidFill>
                  <a:latin typeface="Arial" panose="020B0604020202090204"/>
                  <a:ea typeface="微软雅黑" pitchFamily="34" charset="-122"/>
                  <a:sym typeface="Arial" panose="020B0604020202090204"/>
                </a:rPr>
                <a:t>可行性分析</a:t>
              </a:r>
              <a:endParaRPr lang="zh-CN" altLang="en-US" b="1" spc="98" dirty="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2844165" y="771525"/>
            <a:ext cx="3935730" cy="372110"/>
          </a:xfrm>
          <a:prstGeom prst="rect">
            <a:avLst/>
          </a:prstGeom>
          <a:noFill/>
        </p:spPr>
        <p:txBody>
          <a:bodyPr wrap="square" rtlCol="0">
            <a:noAutofit/>
          </a:bodyPr>
          <a:p>
            <a:r>
              <a:rPr lang="zh-CN" b="1" dirty="0">
                <a:solidFill>
                  <a:srgbClr val="0B2C4F"/>
                </a:solidFill>
                <a:latin typeface="Arial" panose="020B0604020202090204"/>
                <a:ea typeface="微软雅黑" pitchFamily="34" charset="-122"/>
                <a:cs typeface="+mn-ea"/>
                <a:sym typeface="Arial" panose="020B0604020202090204"/>
              </a:rPr>
              <a:t>经济可行性</a:t>
            </a:r>
            <a:endParaRPr lang="zh-CN"/>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left)">
                                      <p:cBhvr>
                                        <p:cTn id="7" dur="500"/>
                                        <p:tgtEl>
                                          <p:spTgt spid="1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750"/>
                                        <p:tgtEl>
                                          <p:spTgt spid="2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2" grpId="0" bldLvl="0" animBg="1"/>
      <p:bldP spid="2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915920" y="1275080"/>
            <a:ext cx="5405755" cy="2781300"/>
          </a:xfrm>
          <a:prstGeom prst="roundRect">
            <a:avLst>
              <a:gd name="adj" fmla="val 407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pitchFamily="34" charset="-122"/>
              <a:sym typeface="Arial" panose="020B0604020202090204"/>
            </a:endParaRPr>
          </a:p>
        </p:txBody>
      </p:sp>
      <p:sp>
        <p:nvSpPr>
          <p:cNvPr id="112" name="Freeform 24"/>
          <p:cNvSpPr/>
          <p:nvPr/>
        </p:nvSpPr>
        <p:spPr bwMode="auto">
          <a:xfrm rot="5400000">
            <a:off x="1300997" y="1882442"/>
            <a:ext cx="1038057" cy="1408201"/>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0B2C4F"/>
          </a:solidFill>
          <a:ln w="19050" cap="flat" cmpd="sng">
            <a:noFill/>
            <a:prstDash val="solid"/>
            <a:round/>
            <a:headEnd type="none" w="med" len="med"/>
            <a:tailEnd type="none" w="med" len="med"/>
          </a:ln>
          <a:effectLst>
            <a:outerShdw blurRad="254000" dist="63500" dir="2700000" algn="tl" rotWithShape="0">
              <a:prstClr val="black">
                <a:alpha val="30000"/>
              </a:prstClr>
            </a:outerShdw>
          </a:effectLst>
        </p:spPr>
        <p:txBody>
          <a:bodyPr/>
          <a:lstStyle/>
          <a:p>
            <a:pPr algn="just">
              <a:lnSpc>
                <a:spcPct val="120000"/>
              </a:lnSpc>
              <a:defRPr/>
            </a:pPr>
            <a:endParaRPr lang="da-DK" sz="570" kern="0" dirty="0">
              <a:solidFill>
                <a:prstClr val="black">
                  <a:lumMod val="95000"/>
                  <a:lumOff val="5000"/>
                </a:prstClr>
              </a:solidFill>
              <a:latin typeface="Arial" panose="020B0604020202090204"/>
              <a:ea typeface="微软雅黑" pitchFamily="34" charset="-122"/>
              <a:sym typeface="Arial" panose="020B0604020202090204"/>
            </a:endParaRPr>
          </a:p>
        </p:txBody>
      </p:sp>
      <p:sp>
        <p:nvSpPr>
          <p:cNvPr id="23" name="Content Placeholder 2"/>
          <p:cNvSpPr txBox="1"/>
          <p:nvPr/>
        </p:nvSpPr>
        <p:spPr>
          <a:xfrm>
            <a:off x="3060065" y="1347470"/>
            <a:ext cx="5180965" cy="258508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9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rgbClr val="4472C4">
                  <a:lumMod val="75000"/>
                </a:srgbClr>
              </a:buClr>
            </a:pP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道路交通事故中疲劳驾驶是一个常见的原因，因此，社会对提高道路安全性的需求日益增加。</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具有疲劳驾驶监测功能的平台能够满足人们对道路安全提升的迫切需求</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，吸引用户关注和参与。提供符合法规标准的疲劳驾驶监测平台能够满足企业和驾驶员对合规性的需求，避免违法行为。</a:t>
            </a:r>
            <a:endPar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endParaRPr>
          </a:p>
          <a:p>
            <a:pPr algn="just">
              <a:lnSpc>
                <a:spcPct val="150000"/>
              </a:lnSpc>
              <a:spcBef>
                <a:spcPts val="0"/>
              </a:spcBef>
              <a:spcAft>
                <a:spcPts val="0"/>
              </a:spcAft>
              <a:buClr>
                <a:srgbClr val="4472C4">
                  <a:lumMod val="75000"/>
                </a:srgbClr>
              </a:buClr>
            </a:pP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在疲劳驾驶监测中，实时监控和及时通知对于防止事故的发生至关重要。因此平台提供了</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实时监控中心</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和</a:t>
            </a:r>
            <a:r>
              <a:rPr lang="zh-CN" altLang="en-US" sz="1400" b="1" dirty="0">
                <a:solidFill>
                  <a:prstClr val="black">
                    <a:lumMod val="65000"/>
                    <a:lumOff val="35000"/>
                  </a:prstClr>
                </a:solidFill>
                <a:latin typeface="Arial" panose="020B0604020202090204"/>
                <a:ea typeface="微软雅黑" pitchFamily="34" charset="-122"/>
                <a:cs typeface="+mn-ea"/>
                <a:sym typeface="Arial" panose="020B0604020202090204"/>
              </a:rPr>
              <a:t>紧急通知功能</a:t>
            </a:r>
            <a:r>
              <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rPr>
              <a:t>，使管理员和司机能够在第一时间获取关键信息。</a:t>
            </a:r>
            <a:endParaRPr lang="zh-CN" altLang="en-US" sz="1400" dirty="0">
              <a:solidFill>
                <a:prstClr val="black">
                  <a:lumMod val="65000"/>
                  <a:lumOff val="35000"/>
                </a:prstClr>
              </a:solidFill>
              <a:latin typeface="Arial" panose="020B0604020202090204"/>
              <a:ea typeface="微软雅黑" pitchFamily="34" charset="-122"/>
              <a:cs typeface="+mn-ea"/>
              <a:sym typeface="Arial" panose="020B0604020202090204"/>
            </a:endParaRPr>
          </a:p>
        </p:txBody>
      </p:sp>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135532" y="235933"/>
              <a:ext cx="1852507" cy="491066"/>
            </a:xfrm>
            <a:prstGeom prst="rect">
              <a:avLst/>
            </a:prstGeom>
            <a:noFill/>
          </p:spPr>
          <p:txBody>
            <a:bodyPr wrap="none" rtlCol="0">
              <a:spAutoFit/>
            </a:bodyPr>
            <a:lstStyle/>
            <a:p>
              <a:pPr algn="l"/>
              <a:r>
                <a:rPr lang="zh-CN" altLang="en-US" b="1" spc="98" dirty="0">
                  <a:solidFill>
                    <a:srgbClr val="0B2C4F"/>
                  </a:solidFill>
                  <a:latin typeface="Arial" panose="020B0604020202090204"/>
                  <a:ea typeface="微软雅黑" pitchFamily="34" charset="-122"/>
                  <a:sym typeface="Arial" panose="020B0604020202090204"/>
                </a:rPr>
                <a:t>可行性分析</a:t>
              </a:r>
              <a:endParaRPr lang="zh-CN" altLang="en-US" b="1" spc="98" dirty="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36" name="Group 129"/>
          <p:cNvGrpSpPr/>
          <p:nvPr/>
        </p:nvGrpSpPr>
        <p:grpSpPr>
          <a:xfrm>
            <a:off x="1421775" y="1405253"/>
            <a:ext cx="445482" cy="445482"/>
            <a:chOff x="3401741" y="4254550"/>
            <a:chExt cx="684000" cy="684000"/>
          </a:xfrm>
        </p:grpSpPr>
        <p:sp>
          <p:nvSpPr>
            <p:cNvPr id="37"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59555" tIns="29777" rIns="59555" bIns="29777" numCol="1" anchor="t" anchorCtr="0" compatLnSpc="1"/>
            <a:lstStyle/>
            <a:p>
              <a:pPr algn="just">
                <a:lnSpc>
                  <a:spcPct val="120000"/>
                </a:lnSpc>
              </a:pPr>
              <a:endParaRPr lang="en-US" sz="570" dirty="0">
                <a:solidFill>
                  <a:prstClr val="white">
                    <a:lumMod val="65000"/>
                  </a:prstClr>
                </a:solidFill>
                <a:latin typeface="Arial" panose="020B0604020202090204"/>
                <a:ea typeface="微软雅黑" pitchFamily="34" charset="-122"/>
                <a:sym typeface="Arial" panose="020B0604020202090204"/>
              </a:endParaRPr>
            </a:p>
          </p:txBody>
        </p:sp>
        <p:sp>
          <p:nvSpPr>
            <p:cNvPr id="38"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570" dirty="0">
                <a:solidFill>
                  <a:prstClr val="white"/>
                </a:solidFill>
                <a:latin typeface="Arial" panose="020B0604020202090204"/>
                <a:ea typeface="微软雅黑" pitchFamily="34" charset="-122"/>
                <a:sym typeface="Arial" panose="020B0604020202090204"/>
              </a:endParaRPr>
            </a:p>
          </p:txBody>
        </p:sp>
      </p:grpSp>
      <p:sp>
        <p:nvSpPr>
          <p:cNvPr id="3" name="文本框 2"/>
          <p:cNvSpPr txBox="1"/>
          <p:nvPr/>
        </p:nvSpPr>
        <p:spPr>
          <a:xfrm>
            <a:off x="2915920" y="802640"/>
            <a:ext cx="3403600" cy="368300"/>
          </a:xfrm>
          <a:prstGeom prst="rect">
            <a:avLst/>
          </a:prstGeom>
          <a:noFill/>
        </p:spPr>
        <p:txBody>
          <a:bodyPr wrap="square" rtlCol="0">
            <a:spAutoFit/>
          </a:bodyPr>
          <a:p>
            <a:r>
              <a:rPr lang="zh-CN" altLang="en-US" b="1" dirty="0">
                <a:solidFill>
                  <a:srgbClr val="0B2C4F"/>
                </a:solidFill>
                <a:latin typeface="Arial" panose="020B0604020202090204"/>
                <a:ea typeface="微软雅黑" pitchFamily="34" charset="-122"/>
                <a:cs typeface="+mn-ea"/>
                <a:sym typeface="Arial" panose="020B0604020202090204"/>
              </a:rPr>
              <a:t>市场可行性</a:t>
            </a:r>
            <a:endParaRPr lang="zh-CN" altLang="en-US" b="1" dirty="0">
              <a:solidFill>
                <a:srgbClr val="0B2C4F"/>
              </a:solidFill>
              <a:latin typeface="Arial" panose="020B0604020202090204"/>
              <a:ea typeface="微软雅黑" pitchFamily="34" charset="-122"/>
              <a:cs typeface="+mn-ea"/>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left)">
                                      <p:cBhvr>
                                        <p:cTn id="7" dur="500"/>
                                        <p:tgtEl>
                                          <p:spTgt spid="1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750"/>
                                        <p:tgtEl>
                                          <p:spTgt spid="2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1500"/>
                            </p:stCondLst>
                            <p:childTnLst>
                              <p:par>
                                <p:cTn id="16" presetID="45" presetClass="entr" presetSubtype="0"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anim calcmode="lin" valueType="num">
                                      <p:cBhvr>
                                        <p:cTn id="19" dur="1000" fill="hold"/>
                                        <p:tgtEl>
                                          <p:spTgt spid="36"/>
                                        </p:tgtEl>
                                        <p:attrNameLst>
                                          <p:attrName>ppt_w</p:attrName>
                                        </p:attrNameLst>
                                      </p:cBhvr>
                                      <p:tavLst>
                                        <p:tav tm="0" fmla="#ppt_w*sin(2.5*pi*$)">
                                          <p:val>
                                            <p:fltVal val="0"/>
                                          </p:val>
                                        </p:tav>
                                        <p:tav tm="100000">
                                          <p:val>
                                            <p:fltVal val="1"/>
                                          </p:val>
                                        </p:tav>
                                      </p:tavLst>
                                    </p:anim>
                                    <p:anim calcmode="lin" valueType="num">
                                      <p:cBhvr>
                                        <p:cTn id="20" dur="1000" fill="hold"/>
                                        <p:tgtEl>
                                          <p:spTgt spid="36"/>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12" grpId="0" bldLvl="0" animBg="1"/>
      <p:bldP spid="23"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reeform 24"/>
          <p:cNvSpPr/>
          <p:nvPr/>
        </p:nvSpPr>
        <p:spPr bwMode="auto">
          <a:xfrm rot="5400000">
            <a:off x="1300997" y="1882442"/>
            <a:ext cx="1038057" cy="1408201"/>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0B2C4F"/>
          </a:solidFill>
          <a:ln w="19050" cap="flat" cmpd="sng">
            <a:noFill/>
            <a:prstDash val="solid"/>
            <a:round/>
            <a:headEnd type="none" w="med" len="med"/>
            <a:tailEnd type="none" w="med" len="med"/>
          </a:ln>
          <a:effectLst>
            <a:outerShdw blurRad="254000" dist="63500" dir="2700000" algn="tl" rotWithShape="0">
              <a:prstClr val="black">
                <a:alpha val="30000"/>
              </a:prstClr>
            </a:outerShdw>
          </a:effectLst>
        </p:spPr>
        <p:txBody>
          <a:bodyPr/>
          <a:lstStyle/>
          <a:p>
            <a:pPr algn="just">
              <a:lnSpc>
                <a:spcPct val="120000"/>
              </a:lnSpc>
              <a:defRPr/>
            </a:pPr>
            <a:endParaRPr lang="da-DK" sz="570" kern="0" dirty="0">
              <a:solidFill>
                <a:prstClr val="black">
                  <a:lumMod val="95000"/>
                  <a:lumOff val="5000"/>
                </a:prstClr>
              </a:solidFill>
              <a:latin typeface="Arial" panose="020B0604020202090204"/>
              <a:ea typeface="微软雅黑" pitchFamily="34" charset="-122"/>
              <a:sym typeface="Arial" panose="020B0604020202090204"/>
            </a:endParaRPr>
          </a:p>
        </p:txBody>
      </p:sp>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135532" y="235933"/>
              <a:ext cx="1852507" cy="491066"/>
            </a:xfrm>
            <a:prstGeom prst="rect">
              <a:avLst/>
            </a:prstGeom>
            <a:noFill/>
          </p:spPr>
          <p:txBody>
            <a:bodyPr wrap="none" rtlCol="0">
              <a:spAutoFit/>
            </a:bodyPr>
            <a:lstStyle/>
            <a:p>
              <a:pPr algn="l"/>
              <a:r>
                <a:rPr lang="zh-CN" altLang="en-US" b="1" spc="98" dirty="0">
                  <a:solidFill>
                    <a:srgbClr val="0B2C4F"/>
                  </a:solidFill>
                  <a:latin typeface="Arial" panose="020B0604020202090204"/>
                  <a:ea typeface="微软雅黑" pitchFamily="34" charset="-122"/>
                  <a:sym typeface="Arial" panose="020B0604020202090204"/>
                </a:rPr>
                <a:t>可行性分析</a:t>
              </a:r>
              <a:endParaRPr lang="zh-CN" altLang="en-US" b="1" spc="98" dirty="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36" name="Group 129"/>
          <p:cNvGrpSpPr/>
          <p:nvPr/>
        </p:nvGrpSpPr>
        <p:grpSpPr>
          <a:xfrm>
            <a:off x="1421775" y="1405253"/>
            <a:ext cx="445482" cy="445482"/>
            <a:chOff x="3401741" y="4254550"/>
            <a:chExt cx="684000" cy="684000"/>
          </a:xfrm>
        </p:grpSpPr>
        <p:sp>
          <p:nvSpPr>
            <p:cNvPr id="37"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59555" tIns="29777" rIns="59555" bIns="29777" numCol="1" anchor="t" anchorCtr="0" compatLnSpc="1"/>
            <a:lstStyle/>
            <a:p>
              <a:pPr algn="just">
                <a:lnSpc>
                  <a:spcPct val="120000"/>
                </a:lnSpc>
              </a:pPr>
              <a:endParaRPr lang="en-US" sz="570" dirty="0">
                <a:solidFill>
                  <a:prstClr val="white">
                    <a:lumMod val="65000"/>
                  </a:prstClr>
                </a:solidFill>
                <a:latin typeface="Arial" panose="020B0604020202090204"/>
                <a:ea typeface="微软雅黑" pitchFamily="34" charset="-122"/>
                <a:sym typeface="Arial" panose="020B0604020202090204"/>
              </a:endParaRPr>
            </a:p>
          </p:txBody>
        </p:sp>
        <p:sp>
          <p:nvSpPr>
            <p:cNvPr id="38"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570" dirty="0">
                <a:solidFill>
                  <a:prstClr val="white"/>
                </a:solidFill>
                <a:latin typeface="Arial" panose="020B0604020202090204"/>
                <a:ea typeface="微软雅黑" pitchFamily="34" charset="-122"/>
                <a:sym typeface="Arial" panose="020B0604020202090204"/>
              </a:endParaRPr>
            </a:p>
          </p:txBody>
        </p:sp>
      </p:grpSp>
      <p:sp>
        <p:nvSpPr>
          <p:cNvPr id="40" name="圆角矩形 39"/>
          <p:cNvSpPr/>
          <p:nvPr/>
        </p:nvSpPr>
        <p:spPr>
          <a:xfrm>
            <a:off x="2915920" y="1350010"/>
            <a:ext cx="5117465" cy="3160395"/>
          </a:xfrm>
          <a:prstGeom prst="roundRect">
            <a:avLst>
              <a:gd name="adj" fmla="val 407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pitchFamily="34" charset="-122"/>
              <a:sym typeface="Arial" panose="020B0604020202090204"/>
            </a:endParaRPr>
          </a:p>
        </p:txBody>
      </p:sp>
      <p:sp>
        <p:nvSpPr>
          <p:cNvPr id="41" name="Content Placeholder 2"/>
          <p:cNvSpPr txBox="1"/>
          <p:nvPr/>
        </p:nvSpPr>
        <p:spPr>
          <a:xfrm>
            <a:off x="3060065" y="1405255"/>
            <a:ext cx="4888230" cy="290830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9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90204"/>
              <a:buNone/>
              <a:defRPr sz="1400" kern="1200" cap="none">
                <a:solidFill>
                  <a:schemeClr val="tx1">
                    <a:tint val="75000"/>
                  </a:schemeClr>
                </a:solidFill>
                <a:effectLst/>
                <a:latin typeface="+mn-lt"/>
                <a:ea typeface="+mn-ea"/>
                <a:cs typeface="+mn-cs"/>
              </a:defRPr>
            </a:lvl9pPr>
          </a:lstStyle>
          <a:p>
            <a:pPr algn="just">
              <a:lnSpc>
                <a:spcPct val="150000"/>
              </a:lnSpc>
              <a:spcBef>
                <a:spcPts val="0"/>
              </a:spcBef>
              <a:spcAft>
                <a:spcPts val="0"/>
              </a:spcAft>
              <a:buClr>
                <a:srgbClr val="4472C4">
                  <a:lumMod val="75000"/>
                </a:srgbClr>
              </a:buClr>
            </a:pPr>
            <a:r>
              <a:rPr sz="1400">
                <a:solidFill>
                  <a:prstClr val="black">
                    <a:lumMod val="65000"/>
                    <a:lumOff val="35000"/>
                  </a:prstClr>
                </a:solidFill>
                <a:latin typeface="Arial" panose="020B0604020202090204"/>
                <a:ea typeface="微软雅黑" pitchFamily="34" charset="-122"/>
                <a:cs typeface="+mn-ea"/>
                <a:sym typeface="Arial" panose="020B0604020202090204"/>
              </a:rPr>
              <a:t>在实际应用中，</a:t>
            </a:r>
            <a:r>
              <a:rPr sz="1400" b="1">
                <a:solidFill>
                  <a:prstClr val="black">
                    <a:lumMod val="65000"/>
                    <a:lumOff val="35000"/>
                  </a:prstClr>
                </a:solidFill>
                <a:latin typeface="Arial" panose="020B0604020202090204"/>
                <a:ea typeface="微软雅黑" pitchFamily="34" charset="-122"/>
                <a:cs typeface="+mn-ea"/>
                <a:sym typeface="Arial" panose="020B0604020202090204"/>
              </a:rPr>
              <a:t>面部表情的识别和疲劳状态的判断可能会受到多种因素的影响</a:t>
            </a:r>
            <a:r>
              <a:rPr sz="1400">
                <a:solidFill>
                  <a:prstClr val="black">
                    <a:lumMod val="65000"/>
                    <a:lumOff val="35000"/>
                  </a:prstClr>
                </a:solidFill>
                <a:latin typeface="Arial" panose="020B0604020202090204"/>
                <a:ea typeface="微软雅黑" pitchFamily="34" charset="-122"/>
                <a:cs typeface="+mn-ea"/>
                <a:sym typeface="Arial" panose="020B0604020202090204"/>
              </a:rPr>
              <a:t>，如光线条件、驾驶员个体差异等，需要进行充分的算法优化和测试。</a:t>
            </a:r>
            <a:r>
              <a:rPr lang="zh-CN" sz="1400" b="1">
                <a:solidFill>
                  <a:prstClr val="black">
                    <a:lumMod val="65000"/>
                    <a:lumOff val="35000"/>
                  </a:prstClr>
                </a:solidFill>
                <a:latin typeface="Arial" panose="020B0604020202090204"/>
                <a:ea typeface="微软雅黑" pitchFamily="34" charset="-122"/>
                <a:cs typeface="+mn-ea"/>
                <a:sym typeface="Arial" panose="020B0604020202090204"/>
              </a:rPr>
              <a:t>数</a:t>
            </a:r>
            <a:r>
              <a:rPr sz="1400" b="1">
                <a:solidFill>
                  <a:prstClr val="black">
                    <a:lumMod val="65000"/>
                    <a:lumOff val="35000"/>
                  </a:prstClr>
                </a:solidFill>
                <a:latin typeface="Arial" panose="020B0604020202090204"/>
                <a:ea typeface="微软雅黑" pitchFamily="34" charset="-122"/>
                <a:cs typeface="+mn-ea"/>
                <a:sym typeface="Arial" panose="020B0604020202090204"/>
              </a:rPr>
              <a:t>据隐私和安全问题</a:t>
            </a:r>
            <a:r>
              <a:rPr sz="1400">
                <a:solidFill>
                  <a:prstClr val="black">
                    <a:lumMod val="65000"/>
                    <a:lumOff val="35000"/>
                  </a:prstClr>
                </a:solidFill>
                <a:latin typeface="Arial" panose="020B0604020202090204"/>
                <a:ea typeface="微软雅黑" pitchFamily="34" charset="-122"/>
                <a:cs typeface="+mn-ea"/>
                <a:sym typeface="Arial" panose="020B0604020202090204"/>
              </a:rPr>
              <a:t>也需要充分考虑，确保驾驶员的个人信息和数据得到合理的保护。</a:t>
            </a:r>
            <a:endParaRPr sz="1400">
              <a:solidFill>
                <a:prstClr val="black">
                  <a:lumMod val="65000"/>
                  <a:lumOff val="35000"/>
                </a:prstClr>
              </a:solidFill>
              <a:latin typeface="Arial" panose="020B0604020202090204"/>
              <a:ea typeface="微软雅黑" pitchFamily="34" charset="-122"/>
              <a:cs typeface="+mn-ea"/>
              <a:sym typeface="Arial" panose="020B0604020202090204"/>
            </a:endParaRPr>
          </a:p>
          <a:p>
            <a:pPr algn="just">
              <a:lnSpc>
                <a:spcPct val="150000"/>
              </a:lnSpc>
              <a:spcBef>
                <a:spcPts val="0"/>
              </a:spcBef>
              <a:spcAft>
                <a:spcPts val="0"/>
              </a:spcAft>
              <a:buClr>
                <a:srgbClr val="4472C4">
                  <a:lumMod val="75000"/>
                </a:srgbClr>
              </a:buClr>
            </a:pPr>
            <a:r>
              <a:rPr sz="1400">
                <a:solidFill>
                  <a:prstClr val="black">
                    <a:lumMod val="65000"/>
                    <a:lumOff val="35000"/>
                  </a:prstClr>
                </a:solidFill>
                <a:latin typeface="Arial" panose="020B0604020202090204"/>
                <a:ea typeface="微软雅黑" pitchFamily="34" charset="-122"/>
                <a:cs typeface="+mn-ea"/>
                <a:sym typeface="Arial" panose="020B0604020202090204"/>
              </a:rPr>
              <a:t>在使用平台时，界面需要</a:t>
            </a:r>
            <a:r>
              <a:rPr sz="1400" b="1">
                <a:solidFill>
                  <a:prstClr val="black">
                    <a:lumMod val="65000"/>
                    <a:lumOff val="35000"/>
                  </a:prstClr>
                </a:solidFill>
                <a:latin typeface="Arial" panose="020B0604020202090204"/>
                <a:ea typeface="微软雅黑" pitchFamily="34" charset="-122"/>
                <a:cs typeface="+mn-ea"/>
                <a:sym typeface="Arial" panose="020B0604020202090204"/>
              </a:rPr>
              <a:t>简单直观</a:t>
            </a:r>
            <a:r>
              <a:rPr sz="1400">
                <a:solidFill>
                  <a:prstClr val="black">
                    <a:lumMod val="65000"/>
                    <a:lumOff val="35000"/>
                  </a:prstClr>
                </a:solidFill>
                <a:latin typeface="Arial" panose="020B0604020202090204"/>
                <a:ea typeface="微软雅黑" pitchFamily="34" charset="-122"/>
                <a:cs typeface="+mn-ea"/>
                <a:sym typeface="Arial" panose="020B0604020202090204"/>
              </a:rPr>
              <a:t>，避免分散驾驶员的注意力。在管理员界面中，需要</a:t>
            </a:r>
            <a:r>
              <a:rPr sz="1400" b="1">
                <a:solidFill>
                  <a:prstClr val="black">
                    <a:lumMod val="65000"/>
                    <a:lumOff val="35000"/>
                  </a:prstClr>
                </a:solidFill>
                <a:latin typeface="Arial" panose="020B0604020202090204"/>
                <a:ea typeface="微软雅黑" pitchFamily="34" charset="-122"/>
                <a:cs typeface="+mn-ea"/>
                <a:sym typeface="Arial" panose="020B0604020202090204"/>
              </a:rPr>
              <a:t>提供足够的信息，同时避免信息过载</a:t>
            </a:r>
            <a:r>
              <a:rPr sz="1400">
                <a:solidFill>
                  <a:prstClr val="black">
                    <a:lumMod val="65000"/>
                    <a:lumOff val="35000"/>
                  </a:prstClr>
                </a:solidFill>
                <a:latin typeface="Arial" panose="020B0604020202090204"/>
                <a:ea typeface="微软雅黑" pitchFamily="34" charset="-122"/>
                <a:cs typeface="+mn-ea"/>
                <a:sym typeface="Arial" panose="020B0604020202090204"/>
              </a:rPr>
              <a:t>，确保易用性。系统在各种驾驶场景和不同车辆中的性能需要详细测试，以确保广泛的适用性。针对</a:t>
            </a:r>
            <a:r>
              <a:rPr sz="1400" b="1">
                <a:solidFill>
                  <a:prstClr val="black">
                    <a:lumMod val="65000"/>
                    <a:lumOff val="35000"/>
                  </a:prstClr>
                </a:solidFill>
                <a:latin typeface="Arial" panose="020B0604020202090204"/>
                <a:ea typeface="微软雅黑" pitchFamily="34" charset="-122"/>
                <a:cs typeface="+mn-ea"/>
                <a:sym typeface="Arial" panose="020B0604020202090204"/>
              </a:rPr>
              <a:t>紧急情况的处理机制</a:t>
            </a:r>
            <a:r>
              <a:rPr sz="1400">
                <a:solidFill>
                  <a:prstClr val="black">
                    <a:lumMod val="65000"/>
                    <a:lumOff val="35000"/>
                  </a:prstClr>
                </a:solidFill>
                <a:latin typeface="Arial" panose="020B0604020202090204"/>
                <a:ea typeface="微软雅黑" pitchFamily="34" charset="-122"/>
                <a:cs typeface="+mn-ea"/>
                <a:sym typeface="Arial" panose="020B0604020202090204"/>
              </a:rPr>
              <a:t>，如系统故障或网络中断，需要仔细规划和实施。</a:t>
            </a:r>
            <a:endParaRPr sz="1400">
              <a:solidFill>
                <a:prstClr val="black">
                  <a:lumMod val="65000"/>
                  <a:lumOff val="35000"/>
                </a:prstClr>
              </a:solidFill>
              <a:latin typeface="Arial" panose="020B0604020202090204"/>
              <a:ea typeface="微软雅黑" pitchFamily="34" charset="-122"/>
              <a:cs typeface="+mn-ea"/>
              <a:sym typeface="Arial" panose="020B0604020202090204"/>
            </a:endParaRPr>
          </a:p>
        </p:txBody>
      </p:sp>
      <p:sp>
        <p:nvSpPr>
          <p:cNvPr id="3" name="文本框 2"/>
          <p:cNvSpPr txBox="1"/>
          <p:nvPr/>
        </p:nvSpPr>
        <p:spPr>
          <a:xfrm>
            <a:off x="2915920" y="889635"/>
            <a:ext cx="3145155" cy="337185"/>
          </a:xfrm>
          <a:prstGeom prst="rect">
            <a:avLst/>
          </a:prstGeom>
          <a:noFill/>
        </p:spPr>
        <p:txBody>
          <a:bodyPr wrap="square" rtlCol="0">
            <a:noAutofit/>
          </a:bodyPr>
          <a:p>
            <a:r>
              <a:rPr lang="zh-CN" altLang="en-US" b="1" dirty="0">
                <a:solidFill>
                  <a:srgbClr val="0B2C4F"/>
                </a:solidFill>
                <a:latin typeface="Arial" panose="020B0604020202090204"/>
                <a:ea typeface="微软雅黑" pitchFamily="34" charset="-122"/>
                <a:cs typeface="+mn-ea"/>
                <a:sym typeface="Arial" panose="020B0604020202090204"/>
              </a:rPr>
              <a:t>可行性风险和挑战</a:t>
            </a:r>
            <a:endParaRPr lang="zh-CN" altLang="en-US" b="1" dirty="0">
              <a:solidFill>
                <a:srgbClr val="0B2C4F"/>
              </a:solidFill>
              <a:latin typeface="Arial" panose="020B0604020202090204"/>
              <a:ea typeface="微软雅黑" pitchFamily="34" charset="-122"/>
              <a:cs typeface="+mn-ea"/>
              <a:sym typeface="Arial" panose="020B0604020202090204"/>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wipe(left)">
                                      <p:cBhvr>
                                        <p:cTn id="7" dur="500"/>
                                        <p:tgtEl>
                                          <p:spTgt spid="112"/>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anim calcmode="lin" valueType="num">
                                      <p:cBhvr>
                                        <p:cTn id="12" dur="1000" fill="hold"/>
                                        <p:tgtEl>
                                          <p:spTgt spid="36"/>
                                        </p:tgtEl>
                                        <p:attrNameLst>
                                          <p:attrName>ppt_w</p:attrName>
                                        </p:attrNameLst>
                                      </p:cBhvr>
                                      <p:tavLst>
                                        <p:tav tm="0" fmla="#ppt_w*sin(2.5*pi*$)">
                                          <p:val>
                                            <p:fltVal val="0"/>
                                          </p:val>
                                        </p:tav>
                                        <p:tav tm="100000">
                                          <p:val>
                                            <p:fltVal val="1"/>
                                          </p:val>
                                        </p:tav>
                                      </p:tavLst>
                                    </p:anim>
                                    <p:anim calcmode="lin" valueType="num">
                                      <p:cBhvr>
                                        <p:cTn id="13" dur="1000" fill="hold"/>
                                        <p:tgtEl>
                                          <p:spTgt spid="36"/>
                                        </p:tgtEl>
                                        <p:attrNameLst>
                                          <p:attrName>ppt_h</p:attrName>
                                        </p:attrNameLst>
                                      </p:cBhvr>
                                      <p:tavLst>
                                        <p:tav tm="0">
                                          <p:val>
                                            <p:strVal val="#ppt_h"/>
                                          </p:val>
                                        </p:tav>
                                        <p:tav tm="100000">
                                          <p:val>
                                            <p:strVal val="#ppt_h"/>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750"/>
                                        <p:tgtEl>
                                          <p:spTgt spid="4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ldLvl="0" animBg="1"/>
      <p:bldP spid="40" grpId="0" bldLvl="0" animBg="1"/>
      <p:bldP spid="41"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996950" y="1635760"/>
            <a:ext cx="1484630" cy="1420495"/>
          </a:xfrm>
          <a:prstGeom prst="ellipse">
            <a:avLst/>
          </a:prstGeom>
          <a:solidFill>
            <a:srgbClr val="E1E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pitchFamily="34" charset="-122"/>
              <a:sym typeface="Arial" panose="020B0604020202090204"/>
            </a:endParaRPr>
          </a:p>
        </p:txBody>
      </p:sp>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355665" y="235933"/>
              <a:ext cx="1530773" cy="491066"/>
            </a:xfrm>
            <a:prstGeom prst="rect">
              <a:avLst/>
            </a:prstGeom>
            <a:noFill/>
          </p:spPr>
          <p:txBody>
            <a:bodyPr wrap="none" rtlCol="0">
              <a:spAutoFit/>
            </a:bodyPr>
            <a:lstStyle/>
            <a:p>
              <a:r>
                <a:rPr lang="zh-CN" altLang="en-US" b="1" spc="98" dirty="0" smtClean="0">
                  <a:solidFill>
                    <a:srgbClr val="0B2C4F"/>
                  </a:solidFill>
                  <a:latin typeface="Arial" panose="020B0604020202090204"/>
                  <a:ea typeface="微软雅黑" pitchFamily="34" charset="-122"/>
                  <a:sym typeface="Arial" panose="020B0604020202090204"/>
                </a:rPr>
                <a:t>需求分析</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1" name="TextBox 21"/>
          <p:cNvSpPr txBox="1"/>
          <p:nvPr/>
        </p:nvSpPr>
        <p:spPr>
          <a:xfrm>
            <a:off x="2984500" y="1275080"/>
            <a:ext cx="5692140" cy="3046730"/>
          </a:xfrm>
          <a:prstGeom prst="rect">
            <a:avLst/>
          </a:prstGeom>
          <a:noFill/>
        </p:spPr>
        <p:txBody>
          <a:bodyPr wrap="square" lIns="0" tIns="0" rIns="0" bIns="0" rtlCol="0">
            <a:spAutoFit/>
          </a:bodyPr>
          <a:lstStyle/>
          <a:p>
            <a:pPr algn="just">
              <a:lnSpc>
                <a:spcPct val="150000"/>
              </a:lnSpc>
            </a:pPr>
            <a:r>
              <a:rPr lang="zh-CN" altLang="en-US" sz="1200" b="1" dirty="0">
                <a:solidFill>
                  <a:schemeClr val="tx1"/>
                </a:solidFill>
                <a:latin typeface="Arial" panose="020B0604020202090204"/>
                <a:ea typeface="微软雅黑" pitchFamily="34" charset="-122"/>
                <a:sym typeface="Arial" panose="020B0604020202090204"/>
              </a:rPr>
              <a:t>用户注册与登录：</a:t>
            </a: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提供司机和管理员注册账户的功能，并支持登录验证。如果账号判断为司机，则跳转到司机界面，反之则跳转到管理员界面。</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pPr>
            <a:r>
              <a:rPr lang="zh-CN" altLang="en-US" sz="1200" b="1" dirty="0">
                <a:solidFill>
                  <a:schemeClr val="tx1"/>
                </a:solidFill>
                <a:latin typeface="Arial" panose="020B0604020202090204"/>
                <a:ea typeface="微软雅黑" pitchFamily="34" charset="-122"/>
                <a:sym typeface="Arial" panose="020B0604020202090204"/>
              </a:rPr>
              <a:t>实时面部监测：</a:t>
            </a: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实现对驾驶员面部的实时监测，检测可能的疲劳驾驶迹象。一旦监测到司机有疲劳驾驶的状态，就发出警报提醒。</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pPr>
            <a:r>
              <a:rPr lang="zh-CN" altLang="en-US" sz="1200" b="1" dirty="0">
                <a:latin typeface="Arial" panose="020B0604020202090204"/>
                <a:ea typeface="微软雅黑" pitchFamily="34" charset="-122"/>
                <a:sym typeface="Arial" panose="020B0604020202090204"/>
              </a:rPr>
              <a:t>位置显示：</a:t>
            </a: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在主界面显示地图上的当前位置，提供实时位置信息。</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pPr>
            <a:r>
              <a:rPr lang="zh-CN" altLang="en-US" sz="1200" b="1" dirty="0">
                <a:latin typeface="Arial" panose="020B0604020202090204"/>
                <a:ea typeface="微软雅黑" pitchFamily="34" charset="-122"/>
                <a:sym typeface="Arial" panose="020B0604020202090204"/>
              </a:rPr>
              <a:t>个人中心：</a:t>
            </a: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对司机提供个人中心，允许查看基础信息包括账号信息、疲劳记录和交规必知等。</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buClrTx/>
              <a:buSzTx/>
              <a:buFontTx/>
            </a:pPr>
            <a:r>
              <a:rPr lang="zh-CN" altLang="en-US" sz="1200" b="1" dirty="0">
                <a:latin typeface="Arial" panose="020B0604020202090204"/>
                <a:ea typeface="微软雅黑" pitchFamily="34" charset="-122"/>
                <a:sym typeface="Arial" panose="020B0604020202090204"/>
              </a:rPr>
              <a:t>监控中心：</a:t>
            </a: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 对管理员提供监控中心，允许管理员实时查看驾驶员的状态。监控中心应包括多个监控画面，以便管理员全面地监控司机们的状态。</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buClrTx/>
              <a:buSzTx/>
              <a:buFontTx/>
            </a:pPr>
            <a:r>
              <a:rPr lang="zh-CN" altLang="en-US" sz="1200" b="1" dirty="0">
                <a:latin typeface="Arial" panose="020B0604020202090204"/>
                <a:ea typeface="微软雅黑" pitchFamily="34" charset="-122"/>
                <a:sym typeface="Arial" panose="020B0604020202090204"/>
              </a:rPr>
              <a:t>系统管理： </a:t>
            </a: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对管理员提供系统管理功能，包括用户和车辆的查看与管理。</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buClrTx/>
              <a:buSzTx/>
              <a:buFontTx/>
            </a:pPr>
            <a:r>
              <a:rPr lang="zh-CN" altLang="en-US" sz="1200" b="1" dirty="0">
                <a:latin typeface="Arial" panose="020B0604020202090204"/>
                <a:ea typeface="微软雅黑" pitchFamily="34" charset="-122"/>
                <a:sym typeface="Arial" panose="020B0604020202090204"/>
              </a:rPr>
              <a:t>数据分析报告：</a:t>
            </a: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 提供疲劳驾驶数据的分析报告，帮助管理员了解驾驶员的驾驶行为。</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p:txBody>
      </p:sp>
      <p:sp>
        <p:nvSpPr>
          <p:cNvPr id="2" name="圆角矩形 1"/>
          <p:cNvSpPr/>
          <p:nvPr/>
        </p:nvSpPr>
        <p:spPr>
          <a:xfrm>
            <a:off x="3133090" y="771525"/>
            <a:ext cx="1636395" cy="286385"/>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b="1" dirty="0">
                <a:solidFill>
                  <a:schemeClr val="bg1"/>
                </a:solidFill>
                <a:latin typeface="Arial" panose="020B0604020202090204"/>
                <a:ea typeface="微软雅黑" pitchFamily="34" charset="-122"/>
                <a:sym typeface="Arial" panose="020B0604020202090204"/>
              </a:rPr>
              <a:t>功能需求</a:t>
            </a:r>
            <a:endParaRPr sz="1400" b="1" dirty="0">
              <a:solidFill>
                <a:schemeClr val="bg1"/>
              </a:solidFill>
              <a:latin typeface="Arial" panose="020B0604020202090204"/>
              <a:ea typeface="微软雅黑" pitchFamily="34" charset="-122"/>
              <a:sym typeface="Arial" panose="020B0604020202090204"/>
            </a:endParaRPr>
          </a:p>
        </p:txBody>
      </p:sp>
      <p:sp>
        <p:nvSpPr>
          <p:cNvPr id="4" name="椭圆 3"/>
          <p:cNvSpPr/>
          <p:nvPr/>
        </p:nvSpPr>
        <p:spPr>
          <a:xfrm>
            <a:off x="2702012" y="779529"/>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smtClean="0">
                <a:latin typeface="Arial" panose="020B0604020202090204"/>
                <a:ea typeface="微软雅黑" pitchFamily="34" charset="-122"/>
                <a:sym typeface="Arial" panose="020B0604020202090204"/>
              </a:rPr>
              <a:t>1</a:t>
            </a:r>
            <a:endParaRPr lang="zh-CN" altLang="en-US" sz="1600" b="1" dirty="0">
              <a:latin typeface="Arial" panose="020B0604020202090204"/>
              <a:ea typeface="微软雅黑" pitchFamily="34" charset="-122"/>
              <a:sym typeface="Arial" panose="020B0604020202090204"/>
            </a:endParaRPr>
          </a:p>
        </p:txBody>
      </p:sp>
      <p:pic>
        <p:nvPicPr>
          <p:cNvPr id="5" name="图片 4"/>
          <p:cNvPicPr>
            <a:picLocks noChangeAspect="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a:off x="683895" y="1707515"/>
            <a:ext cx="2009775" cy="1405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2" presetClass="entr" presetSubtype="2"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par>
                                <p:cTn id="23" presetID="41" presetClass="entr" presetSubtype="0" fill="hold" grpId="0"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6" dur="300" fill="hold"/>
                                        <p:tgtEl>
                                          <p:spTgt spid="21"/>
                                        </p:tgtEl>
                                        <p:attrNameLst>
                                          <p:attrName>ppt_y</p:attrName>
                                        </p:attrNameLst>
                                      </p:cBhvr>
                                      <p:tavLst>
                                        <p:tav tm="0">
                                          <p:val>
                                            <p:strVal val="#ppt_y"/>
                                          </p:val>
                                        </p:tav>
                                        <p:tav tm="100000">
                                          <p:val>
                                            <p:strVal val="#ppt_y"/>
                                          </p:val>
                                        </p:tav>
                                      </p:tavLst>
                                    </p:anim>
                                    <p:anim calcmode="lin" valueType="num">
                                      <p:cBhvr>
                                        <p:cTn id="27"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8"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3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1" grpId="0"/>
      <p:bldP spid="2" grpId="0" bldLvl="0" animBg="1"/>
      <p:bldP spid="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13155" y="1602105"/>
            <a:ext cx="1473835" cy="1374140"/>
          </a:xfrm>
          <a:prstGeom prst="ellipse">
            <a:avLst/>
          </a:prstGeom>
          <a:solidFill>
            <a:srgbClr val="E1E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pitchFamily="34" charset="-122"/>
              <a:sym typeface="Arial" panose="020B0604020202090204"/>
            </a:endParaRPr>
          </a:p>
        </p:txBody>
      </p:sp>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a:off x="1113155" y="1491615"/>
            <a:ext cx="1621790" cy="1621790"/>
          </a:xfrm>
          <a:prstGeom prst="rect">
            <a:avLst/>
          </a:prstGeom>
        </p:spPr>
      </p:pic>
      <p:sp>
        <p:nvSpPr>
          <p:cNvPr id="5" name="文本框 4"/>
          <p:cNvSpPr txBox="1"/>
          <p:nvPr/>
        </p:nvSpPr>
        <p:spPr>
          <a:xfrm>
            <a:off x="4016749" y="257632"/>
            <a:ext cx="1148080" cy="368300"/>
          </a:xfrm>
          <a:prstGeom prst="rect">
            <a:avLst/>
          </a:prstGeom>
          <a:noFill/>
        </p:spPr>
        <p:txBody>
          <a:bodyPr wrap="none" rtlCol="0">
            <a:spAutoFit/>
          </a:bodyPr>
          <a:p>
            <a:r>
              <a:rPr lang="zh-CN" altLang="en-US" b="1" spc="98" dirty="0" smtClean="0">
                <a:solidFill>
                  <a:srgbClr val="0B2C4F"/>
                </a:solidFill>
                <a:latin typeface="Arial" panose="020B0604020202090204"/>
                <a:ea typeface="微软雅黑" pitchFamily="34" charset="-122"/>
                <a:sym typeface="Arial" panose="020B0604020202090204"/>
              </a:rPr>
              <a:t>需求分析</a:t>
            </a:r>
            <a:endParaRPr lang="zh-CN" altLang="en-US" b="1" spc="98" dirty="0" smtClean="0">
              <a:solidFill>
                <a:srgbClr val="0B2C4F"/>
              </a:solidFill>
              <a:latin typeface="Arial" panose="020B0604020202090204"/>
              <a:ea typeface="微软雅黑" pitchFamily="34" charset="-122"/>
              <a:sym typeface="Arial" panose="020B0604020202090204"/>
            </a:endParaRPr>
          </a:p>
        </p:txBody>
      </p:sp>
      <p:sp>
        <p:nvSpPr>
          <p:cNvPr id="9" name="TextBox 21"/>
          <p:cNvSpPr txBox="1"/>
          <p:nvPr>
            <p:custDataLst>
              <p:tags r:id="rId3"/>
            </p:custDataLst>
          </p:nvPr>
        </p:nvSpPr>
        <p:spPr>
          <a:xfrm>
            <a:off x="2984500" y="1491615"/>
            <a:ext cx="5692140" cy="2444750"/>
          </a:xfrm>
          <a:prstGeom prst="rect">
            <a:avLst/>
          </a:prstGeom>
          <a:noFill/>
        </p:spPr>
        <p:txBody>
          <a:bodyPr wrap="square" lIns="0" tIns="0" rIns="0" bIns="0" rtlCol="0">
            <a:noAutofit/>
          </a:bodyPr>
          <a:lstStyle/>
          <a:p>
            <a:pPr algn="just">
              <a:lnSpc>
                <a:spcPct val="150000"/>
              </a:lnSpc>
            </a:pPr>
            <a:r>
              <a:rPr lang="zh-CN" altLang="en-US" sz="1200" b="1" dirty="0">
                <a:solidFill>
                  <a:schemeClr val="tx1"/>
                </a:solidFill>
                <a:latin typeface="Arial" panose="020B0604020202090204"/>
                <a:ea typeface="微软雅黑" pitchFamily="34" charset="-122"/>
                <a:sym typeface="Arial" panose="020B0604020202090204"/>
              </a:rPr>
              <a:t>面部监测数据：</a:t>
            </a:r>
            <a:endParaRPr lang="zh-CN" altLang="en-US" sz="1200" b="1" dirty="0">
              <a:solidFill>
                <a:schemeClr val="tx1"/>
              </a:solidFill>
              <a:latin typeface="Arial" panose="020B0604020202090204"/>
              <a:ea typeface="微软雅黑" pitchFamily="34" charset="-122"/>
              <a:sym typeface="Arial" panose="020B0604020202090204"/>
            </a:endParaRPr>
          </a:p>
          <a:p>
            <a:pPr algn="just">
              <a:lnSpc>
                <a:spcPct val="150000"/>
              </a:lnSpc>
            </a:pP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从摄像头中收集驾驶员面部监测数据，包括面部特征、表情等传入后端进行疲劳驾驶判断。</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pPr>
            <a:r>
              <a:rPr lang="zh-CN" altLang="en-US" sz="1200" b="1" dirty="0">
                <a:solidFill>
                  <a:schemeClr val="tx1"/>
                </a:solidFill>
                <a:latin typeface="Arial" panose="020B0604020202090204"/>
                <a:ea typeface="微软雅黑" pitchFamily="34" charset="-122"/>
                <a:sym typeface="Arial" panose="020B0604020202090204"/>
              </a:rPr>
              <a:t>位置信息：</a:t>
            </a:r>
            <a:endParaRPr lang="zh-CN" altLang="en-US" sz="1200" b="1" dirty="0">
              <a:solidFill>
                <a:schemeClr val="tx1"/>
              </a:solidFill>
              <a:latin typeface="Arial" panose="020B0604020202090204"/>
              <a:ea typeface="微软雅黑" pitchFamily="34" charset="-122"/>
              <a:sym typeface="Arial" panose="020B0604020202090204"/>
            </a:endParaRPr>
          </a:p>
          <a:p>
            <a:pPr algn="just">
              <a:lnSpc>
                <a:spcPct val="150000"/>
              </a:lnSpc>
            </a:pP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获取司机的实时位置信息，以显示在地图上。</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pPr>
            <a:r>
              <a:rPr lang="zh-CN" altLang="en-US" sz="1200" b="1" dirty="0">
                <a:latin typeface="Arial" panose="020B0604020202090204"/>
                <a:ea typeface="微软雅黑" pitchFamily="34" charset="-122"/>
                <a:sym typeface="Arial" panose="020B0604020202090204"/>
              </a:rPr>
              <a:t>用户信息：</a:t>
            </a:r>
            <a:endParaRPr lang="zh-CN" altLang="en-US" sz="1200" b="1" dirty="0">
              <a:latin typeface="Arial" panose="020B0604020202090204"/>
              <a:ea typeface="微软雅黑" pitchFamily="34" charset="-122"/>
              <a:sym typeface="Arial" panose="020B0604020202090204"/>
            </a:endParaRPr>
          </a:p>
          <a:p>
            <a:pPr algn="just">
              <a:lnSpc>
                <a:spcPct val="150000"/>
              </a:lnSpc>
            </a:pP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存储司机和管理员的基础信息，包括用户名、密码、车辆信息等。</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pPr>
            <a:r>
              <a:rPr lang="zh-CN" altLang="en-US" sz="1200" b="1" dirty="0">
                <a:latin typeface="Arial" panose="020B0604020202090204"/>
                <a:ea typeface="微软雅黑" pitchFamily="34" charset="-122"/>
                <a:sym typeface="Arial" panose="020B0604020202090204"/>
              </a:rPr>
              <a:t>交规必知数据：</a:t>
            </a:r>
            <a:endParaRPr lang="zh-CN" altLang="en-US" sz="1200" b="1" dirty="0">
              <a:latin typeface="Arial" panose="020B0604020202090204"/>
              <a:ea typeface="微软雅黑" pitchFamily="34" charset="-122"/>
              <a:sym typeface="Arial" panose="020B0604020202090204"/>
            </a:endParaRPr>
          </a:p>
          <a:p>
            <a:pPr algn="just">
              <a:lnSpc>
                <a:spcPct val="150000"/>
              </a:lnSpc>
            </a:pP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提供交规必知模块所需的法规和安全知识数据。</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p:txBody>
      </p:sp>
      <p:sp>
        <p:nvSpPr>
          <p:cNvPr id="10" name="圆角矩形 9"/>
          <p:cNvSpPr/>
          <p:nvPr>
            <p:custDataLst>
              <p:tags r:id="rId4"/>
            </p:custDataLst>
          </p:nvPr>
        </p:nvSpPr>
        <p:spPr>
          <a:xfrm>
            <a:off x="3133090" y="1059180"/>
            <a:ext cx="1636395" cy="286385"/>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1400" b="1" dirty="0">
                <a:solidFill>
                  <a:schemeClr val="bg1"/>
                </a:solidFill>
                <a:latin typeface="Arial" panose="020B0604020202090204"/>
                <a:ea typeface="微软雅黑" pitchFamily="34" charset="-122"/>
                <a:sym typeface="Arial" panose="020B0604020202090204"/>
              </a:rPr>
              <a:t>数据需求</a:t>
            </a:r>
            <a:endParaRPr sz="1400" b="1" dirty="0">
              <a:solidFill>
                <a:schemeClr val="bg1"/>
              </a:solidFill>
              <a:latin typeface="Arial" panose="020B0604020202090204"/>
              <a:ea typeface="微软雅黑" pitchFamily="34" charset="-122"/>
              <a:sym typeface="Arial" panose="020B0604020202090204"/>
            </a:endParaRPr>
          </a:p>
        </p:txBody>
      </p:sp>
      <p:sp>
        <p:nvSpPr>
          <p:cNvPr id="11" name="椭圆 10"/>
          <p:cNvSpPr/>
          <p:nvPr>
            <p:custDataLst>
              <p:tags r:id="rId5"/>
            </p:custDataLst>
          </p:nvPr>
        </p:nvSpPr>
        <p:spPr>
          <a:xfrm>
            <a:off x="2702012" y="1067184"/>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smtClean="0">
                <a:latin typeface="Arial" panose="020B0604020202090204"/>
                <a:ea typeface="微软雅黑" pitchFamily="34" charset="-122"/>
                <a:sym typeface="Arial" panose="020B0604020202090204"/>
              </a:rPr>
              <a:t>2</a:t>
            </a:r>
            <a:endParaRPr lang="zh-CN" altLang="en-US" sz="1600" b="1" dirty="0">
              <a:latin typeface="Arial" panose="020B0604020202090204"/>
              <a:ea typeface="微软雅黑" pitchFamily="34" charset="-122"/>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2" presetClass="entr" presetSubtype="2" fill="hold" grpId="0" nodeType="withEffect">
                                  <p:stCondLst>
                                    <p:cond delay="25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41" presetClass="entr" presetSubtype="0"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p:cTn id="25" dur="3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6" dur="300" fill="hold"/>
                                        <p:tgtEl>
                                          <p:spTgt spid="9"/>
                                        </p:tgtEl>
                                        <p:attrNameLst>
                                          <p:attrName>ppt_y</p:attrName>
                                        </p:attrNameLst>
                                      </p:cBhvr>
                                      <p:tavLst>
                                        <p:tav tm="0">
                                          <p:val>
                                            <p:strVal val="#ppt_y"/>
                                          </p:val>
                                        </p:tav>
                                        <p:tav tm="100000">
                                          <p:val>
                                            <p:strVal val="#ppt_y"/>
                                          </p:val>
                                        </p:tav>
                                      </p:tavLst>
                                    </p:anim>
                                    <p:anim calcmode="lin" valueType="num">
                                      <p:cBhvr>
                                        <p:cTn id="27" dur="3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8" dur="3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9" dur="3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9" grpId="0"/>
      <p:bldP spid="10" grpId="0" bldLvl="0" animBg="1"/>
      <p:bldP spid="1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4846704" y="1260948"/>
            <a:ext cx="3834426" cy="463657"/>
            <a:chOff x="4960091" y="1555434"/>
            <a:chExt cx="5112567" cy="618209"/>
          </a:xfrm>
        </p:grpSpPr>
        <p:sp>
          <p:nvSpPr>
            <p:cNvPr id="50" name="TextBox 47"/>
            <p:cNvSpPr txBox="1"/>
            <p:nvPr/>
          </p:nvSpPr>
          <p:spPr>
            <a:xfrm>
              <a:off x="4960091" y="1555434"/>
              <a:ext cx="5112567" cy="552026"/>
            </a:xfrm>
            <a:prstGeom prst="rect">
              <a:avLst/>
            </a:prstGeom>
            <a:noFill/>
          </p:spPr>
          <p:txBody>
            <a:bodyPr wrap="square" rtlCol="0">
              <a:spAutoFit/>
            </a:bodyPr>
            <a:lstStyle>
              <a:defPPr>
                <a:defRPr lang="zh-CN"/>
              </a:defPPr>
              <a:lvl1pPr>
                <a:defRPr sz="2800">
                  <a:solidFill>
                    <a:schemeClr val="accent1"/>
                  </a:solidFill>
                  <a:latin typeface="微软雅黑" pitchFamily="34" charset="-122"/>
                  <a:ea typeface="微软雅黑" pitchFamily="34" charset="-122"/>
                </a:defRPr>
              </a:lvl1pPr>
            </a:lstStyle>
            <a:p>
              <a:pPr algn="l"/>
              <a:r>
                <a:rPr lang="en-US" altLang="zh-CN" sz="2100" b="1" spc="98" dirty="0">
                  <a:solidFill>
                    <a:srgbClr val="0B2C4F"/>
                  </a:solidFill>
                  <a:latin typeface="Arial" panose="020B0604020202090204"/>
                  <a:sym typeface="Arial" panose="020B0604020202090204"/>
                </a:rPr>
                <a:t>1 </a:t>
              </a:r>
              <a:r>
                <a:rPr lang="zh-CN" altLang="en-US" sz="2100" b="1" spc="98" dirty="0">
                  <a:solidFill>
                    <a:srgbClr val="0B2C4F"/>
                  </a:solidFill>
                  <a:latin typeface="Arial" panose="020B0604020202090204"/>
                  <a:sym typeface="Arial" panose="020B0604020202090204"/>
                </a:rPr>
                <a:t>项目任务分解及沟通机制</a:t>
              </a:r>
              <a:endParaRPr lang="zh-CN" altLang="en-US" sz="2100" b="1" dirty="0">
                <a:solidFill>
                  <a:srgbClr val="0B2C4F"/>
                </a:solidFill>
                <a:latin typeface="Arial" panose="020B0604020202090204"/>
                <a:ea typeface="微软雅黑" pitchFamily="34" charset="-122"/>
                <a:sym typeface="Arial" panose="020B0604020202090204"/>
              </a:endParaRPr>
            </a:p>
          </p:txBody>
        </p:sp>
        <p:cxnSp>
          <p:nvCxnSpPr>
            <p:cNvPr id="52" name="直接连接符 51"/>
            <p:cNvCxnSpPr/>
            <p:nvPr/>
          </p:nvCxnSpPr>
          <p:spPr bwMode="auto">
            <a:xfrm>
              <a:off x="5152484" y="2173643"/>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 name="组合 52"/>
          <p:cNvGrpSpPr/>
          <p:nvPr/>
        </p:nvGrpSpPr>
        <p:grpSpPr>
          <a:xfrm>
            <a:off x="1128779" y="1987495"/>
            <a:ext cx="3834426" cy="454660"/>
            <a:chOff x="5037137" y="2367851"/>
            <a:chExt cx="5112567" cy="607009"/>
          </a:xfrm>
        </p:grpSpPr>
        <p:sp>
          <p:nvSpPr>
            <p:cNvPr id="55" name="TextBox 48"/>
            <p:cNvSpPr txBox="1"/>
            <p:nvPr/>
          </p:nvSpPr>
          <p:spPr>
            <a:xfrm>
              <a:off x="5037137" y="2367851"/>
              <a:ext cx="5112567" cy="552751"/>
            </a:xfrm>
            <a:prstGeom prst="rect">
              <a:avLst/>
            </a:prstGeom>
            <a:noFill/>
          </p:spPr>
          <p:txBody>
            <a:bodyPr wrap="square" rtlCol="0">
              <a:spAutoFit/>
            </a:bodyPr>
            <a:lstStyle>
              <a:defPPr>
                <a:defRPr lang="zh-CN"/>
              </a:defPPr>
              <a:lvl1pPr>
                <a:defRPr sz="3200">
                  <a:latin typeface="微软雅黑" pitchFamily="34" charset="-122"/>
                  <a:ea typeface="微软雅黑" pitchFamily="34" charset="-122"/>
                </a:defRPr>
              </a:lvl1pPr>
            </a:lstStyle>
            <a:p>
              <a:r>
                <a:rPr lang="en-US" altLang="zh-CN" sz="2100" b="1" dirty="0">
                  <a:solidFill>
                    <a:srgbClr val="0B2C4F"/>
                  </a:solidFill>
                  <a:latin typeface="Arial" panose="020B0604020202090204"/>
                  <a:ea typeface="微软雅黑" pitchFamily="34" charset="-122"/>
                  <a:sym typeface="Arial" panose="020B0604020202090204"/>
                </a:rPr>
                <a:t>3 </a:t>
              </a:r>
              <a:r>
                <a:rPr lang="zh-CN" altLang="en-US" sz="2100" b="1" dirty="0">
                  <a:solidFill>
                    <a:srgbClr val="0B2C4F"/>
                  </a:solidFill>
                  <a:latin typeface="Arial" panose="020B0604020202090204"/>
                  <a:ea typeface="微软雅黑" pitchFamily="34" charset="-122"/>
                  <a:sym typeface="Arial" panose="020B0604020202090204"/>
                </a:rPr>
                <a:t>项目的开发计划和管理机制</a:t>
              </a:r>
              <a:endParaRPr lang="zh-CN" altLang="en-US" sz="2100" b="1" dirty="0">
                <a:solidFill>
                  <a:srgbClr val="0B2C4F"/>
                </a:solidFill>
                <a:latin typeface="Arial" panose="020B0604020202090204"/>
                <a:ea typeface="微软雅黑" pitchFamily="34" charset="-122"/>
                <a:sym typeface="Arial" panose="020B0604020202090204"/>
              </a:endParaRPr>
            </a:p>
          </p:txBody>
        </p:sp>
        <p:cxnSp>
          <p:nvCxnSpPr>
            <p:cNvPr id="57" name="直接连接符 56"/>
            <p:cNvCxnSpPr/>
            <p:nvPr/>
          </p:nvCxnSpPr>
          <p:spPr bwMode="auto">
            <a:xfrm>
              <a:off x="5152484" y="297486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8" name="组合 57"/>
          <p:cNvGrpSpPr/>
          <p:nvPr/>
        </p:nvGrpSpPr>
        <p:grpSpPr>
          <a:xfrm>
            <a:off x="4846704" y="2012895"/>
            <a:ext cx="3834426" cy="466725"/>
            <a:chOff x="5037137" y="3106273"/>
            <a:chExt cx="5112567" cy="622997"/>
          </a:xfrm>
        </p:grpSpPr>
        <p:sp>
          <p:nvSpPr>
            <p:cNvPr id="60" name="TextBox 55"/>
            <p:cNvSpPr txBox="1"/>
            <p:nvPr/>
          </p:nvSpPr>
          <p:spPr>
            <a:xfrm>
              <a:off x="5037137" y="3106273"/>
              <a:ext cx="5112567" cy="552645"/>
            </a:xfrm>
            <a:prstGeom prst="rect">
              <a:avLst/>
            </a:prstGeom>
            <a:noFill/>
          </p:spPr>
          <p:txBody>
            <a:bodyPr wrap="square" rtlCol="0">
              <a:spAutoFit/>
            </a:bodyPr>
            <a:lstStyle>
              <a:defPPr>
                <a:defRPr lang="zh-CN"/>
              </a:defPPr>
              <a:lvl1pPr>
                <a:defRPr sz="3200">
                  <a:latin typeface="微软雅黑" pitchFamily="34" charset="-122"/>
                  <a:ea typeface="微软雅黑" pitchFamily="34" charset="-122"/>
                </a:defRPr>
              </a:lvl1pPr>
            </a:lstStyle>
            <a:p>
              <a:r>
                <a:rPr lang="en-US" altLang="zh-CN" sz="2100" b="1" dirty="0">
                  <a:solidFill>
                    <a:srgbClr val="0B2C4F"/>
                  </a:solidFill>
                  <a:latin typeface="Arial" panose="020B0604020202090204"/>
                  <a:ea typeface="微软雅黑" pitchFamily="34" charset="-122"/>
                  <a:sym typeface="Arial" panose="020B0604020202090204"/>
                </a:rPr>
                <a:t>4 </a:t>
              </a:r>
              <a:r>
                <a:rPr lang="zh-CN" altLang="en-US" sz="2100" b="1" dirty="0">
                  <a:solidFill>
                    <a:srgbClr val="0B2C4F"/>
                  </a:solidFill>
                  <a:latin typeface="Arial" panose="020B0604020202090204"/>
                  <a:ea typeface="微软雅黑" pitchFamily="34" charset="-122"/>
                  <a:sym typeface="Arial" panose="020B0604020202090204"/>
                </a:rPr>
                <a:t>可行性分析与需求分析</a:t>
              </a:r>
              <a:endParaRPr lang="zh-CN" altLang="en-US" sz="2100" b="1" dirty="0">
                <a:solidFill>
                  <a:srgbClr val="0B2C4F"/>
                </a:solidFill>
                <a:latin typeface="Arial" panose="020B0604020202090204"/>
                <a:ea typeface="微软雅黑" pitchFamily="34" charset="-122"/>
                <a:sym typeface="Arial" panose="020B0604020202090204"/>
              </a:endParaRPr>
            </a:p>
          </p:txBody>
        </p:sp>
        <p:cxnSp>
          <p:nvCxnSpPr>
            <p:cNvPr id="62" name="直接连接符 61"/>
            <p:cNvCxnSpPr/>
            <p:nvPr/>
          </p:nvCxnSpPr>
          <p:spPr bwMode="auto">
            <a:xfrm>
              <a:off x="5152484" y="372927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组合 67"/>
          <p:cNvGrpSpPr/>
          <p:nvPr/>
        </p:nvGrpSpPr>
        <p:grpSpPr>
          <a:xfrm>
            <a:off x="1128779" y="2766005"/>
            <a:ext cx="3834426" cy="431165"/>
            <a:chOff x="5037137" y="4586800"/>
            <a:chExt cx="5112567" cy="575480"/>
          </a:xfrm>
        </p:grpSpPr>
        <p:sp>
          <p:nvSpPr>
            <p:cNvPr id="70" name="TextBox 57"/>
            <p:cNvSpPr txBox="1"/>
            <p:nvPr/>
          </p:nvSpPr>
          <p:spPr>
            <a:xfrm>
              <a:off x="5037137" y="4586800"/>
              <a:ext cx="5112567" cy="552596"/>
            </a:xfrm>
            <a:prstGeom prst="rect">
              <a:avLst/>
            </a:prstGeom>
            <a:noFill/>
          </p:spPr>
          <p:txBody>
            <a:bodyPr wrap="square" rtlCol="0">
              <a:spAutoFit/>
            </a:bodyPr>
            <a:lstStyle>
              <a:defPPr>
                <a:defRPr lang="zh-CN"/>
              </a:defPPr>
              <a:lvl1pPr>
                <a:defRPr sz="3200">
                  <a:latin typeface="微软雅黑" pitchFamily="34" charset="-122"/>
                  <a:ea typeface="微软雅黑" pitchFamily="34" charset="-122"/>
                </a:defRPr>
              </a:lvl1pPr>
            </a:lstStyle>
            <a:p>
              <a:r>
                <a:rPr lang="en-US" altLang="zh-CN" sz="2100" b="1" dirty="0">
                  <a:solidFill>
                    <a:srgbClr val="0B2C4F"/>
                  </a:solidFill>
                  <a:latin typeface="Arial" panose="020B0604020202090204"/>
                  <a:ea typeface="微软雅黑" pitchFamily="34" charset="-122"/>
                  <a:sym typeface="Arial" panose="020B0604020202090204"/>
                </a:rPr>
                <a:t>5 </a:t>
              </a:r>
              <a:r>
                <a:rPr lang="zh-CN" altLang="en-US" sz="2100" b="1" dirty="0">
                  <a:solidFill>
                    <a:srgbClr val="0B2C4F"/>
                  </a:solidFill>
                  <a:latin typeface="Arial" panose="020B0604020202090204"/>
                  <a:ea typeface="微软雅黑" pitchFamily="34" charset="-122"/>
                  <a:sym typeface="Arial" panose="020B0604020202090204"/>
                </a:rPr>
                <a:t>系统设计</a:t>
              </a:r>
              <a:endParaRPr lang="zh-CN" altLang="en-US" sz="2100" b="1" dirty="0">
                <a:solidFill>
                  <a:srgbClr val="0B2C4F"/>
                </a:solidFill>
                <a:latin typeface="Arial" panose="020B0604020202090204"/>
                <a:ea typeface="微软雅黑" pitchFamily="34" charset="-122"/>
                <a:sym typeface="Arial" panose="020B0604020202090204"/>
              </a:endParaRPr>
            </a:p>
          </p:txBody>
        </p:sp>
        <p:cxnSp>
          <p:nvCxnSpPr>
            <p:cNvPr id="72" name="直接连接符 71"/>
            <p:cNvCxnSpPr/>
            <p:nvPr/>
          </p:nvCxnSpPr>
          <p:spPr bwMode="auto">
            <a:xfrm>
              <a:off x="5152484" y="516228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9" name="组合 78"/>
          <p:cNvGrpSpPr/>
          <p:nvPr/>
        </p:nvGrpSpPr>
        <p:grpSpPr>
          <a:xfrm>
            <a:off x="399197" y="358255"/>
            <a:ext cx="8372901" cy="4432110"/>
            <a:chOff x="532263" y="477673"/>
            <a:chExt cx="11163868" cy="5909480"/>
          </a:xfrm>
        </p:grpSpPr>
        <p:grpSp>
          <p:nvGrpSpPr>
            <p:cNvPr id="80" name="组合 79"/>
            <p:cNvGrpSpPr/>
            <p:nvPr/>
          </p:nvGrpSpPr>
          <p:grpSpPr>
            <a:xfrm>
              <a:off x="532263" y="477673"/>
              <a:ext cx="11163868" cy="5909480"/>
              <a:chOff x="668740" y="543169"/>
              <a:chExt cx="10931858" cy="5843983"/>
            </a:xfrm>
          </p:grpSpPr>
          <p:cxnSp>
            <p:nvCxnSpPr>
              <p:cNvPr id="87" name="直接连接符 86"/>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684662" y="589129"/>
              <a:ext cx="10861343" cy="5641076"/>
              <a:chOff x="668740" y="543169"/>
              <a:chExt cx="10931858" cy="5843983"/>
            </a:xfrm>
          </p:grpSpPr>
          <p:cxnSp>
            <p:nvCxnSpPr>
              <p:cNvPr id="82" name="直接连接符 81"/>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92" name="文本框 91"/>
          <p:cNvSpPr txBox="1"/>
          <p:nvPr/>
        </p:nvSpPr>
        <p:spPr>
          <a:xfrm>
            <a:off x="1510283" y="172348"/>
            <a:ext cx="6142335" cy="521970"/>
          </a:xfrm>
          <a:prstGeom prst="rect">
            <a:avLst/>
          </a:prstGeom>
          <a:noFill/>
        </p:spPr>
        <p:txBody>
          <a:bodyPr wrap="square" rtlCol="0">
            <a:spAutoFit/>
          </a:bodyPr>
          <a:lstStyle/>
          <a:p>
            <a:pPr algn="ctr"/>
            <a:r>
              <a:rPr lang="en-US" altLang="zh-CN" sz="1400" b="1" dirty="0">
                <a:solidFill>
                  <a:srgbClr val="0B2C4F"/>
                </a:solidFill>
                <a:latin typeface="Arial" panose="020B0604020202090204"/>
                <a:ea typeface="微软雅黑" pitchFamily="34" charset="-122"/>
                <a:sym typeface="Arial" panose="020B0604020202090204"/>
              </a:rPr>
              <a:t>C</a:t>
            </a:r>
            <a:r>
              <a:rPr lang="en-US" altLang="zh-CN" sz="1400" b="1" dirty="0">
                <a:solidFill>
                  <a:srgbClr val="0B2C4F"/>
                </a:solidFill>
                <a:latin typeface="Arial" panose="020B0604020202090204"/>
                <a:ea typeface="微软雅黑" pitchFamily="34" charset="-122"/>
                <a:sym typeface="Arial" panose="020B0604020202090204"/>
              </a:rPr>
              <a:t>ONTENTS</a:t>
            </a:r>
            <a:endParaRPr lang="en-US" altLang="zh-CN" sz="1400" b="1" dirty="0">
              <a:solidFill>
                <a:srgbClr val="0B2C4F"/>
              </a:solidFill>
              <a:latin typeface="Arial" panose="020B0604020202090204"/>
              <a:ea typeface="微软雅黑" pitchFamily="34" charset="-122"/>
              <a:sym typeface="Arial" panose="020B0604020202090204"/>
            </a:endParaRPr>
          </a:p>
          <a:p>
            <a:pPr algn="ctr"/>
            <a:r>
              <a:rPr lang="zh-CN" altLang="en-US" sz="1400" b="1" dirty="0">
                <a:solidFill>
                  <a:srgbClr val="0B2C4F"/>
                </a:solidFill>
                <a:latin typeface="Arial" panose="020B0604020202090204"/>
                <a:ea typeface="微软雅黑" pitchFamily="34" charset="-122"/>
                <a:sym typeface="Arial" panose="020B0604020202090204"/>
              </a:rPr>
              <a:t>目录</a:t>
            </a:r>
            <a:endParaRPr lang="zh-CN" altLang="en-US" sz="1400" b="1" dirty="0">
              <a:solidFill>
                <a:srgbClr val="0B2C4F"/>
              </a:solidFill>
              <a:latin typeface="Arial" panose="020B0604020202090204"/>
              <a:ea typeface="微软雅黑" pitchFamily="34" charset="-122"/>
              <a:sym typeface="Arial" panose="020B0604020202090204"/>
            </a:endParaRPr>
          </a:p>
        </p:txBody>
      </p:sp>
      <p:sp>
        <p:nvSpPr>
          <p:cNvPr id="42"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itchFamily="34" charset="-122"/>
                <a:ea typeface="微软雅黑" pitchFamily="34" charset="-122"/>
              </a:rPr>
              <a:t>行业</a:t>
            </a:r>
            <a:r>
              <a:rPr lang="en-US" altLang="zh-CN" sz="100" dirty="0">
                <a:solidFill>
                  <a:schemeClr val="tx1">
                    <a:alpha val="0"/>
                  </a:schemeClr>
                </a:solidFill>
                <a:latin typeface="微软雅黑" pitchFamily="34" charset="-122"/>
                <a:ea typeface="微软雅黑" pitchFamily="34" charset="-122"/>
              </a:rPr>
              <a:t>PPT</a:t>
            </a:r>
            <a:r>
              <a:rPr lang="zh-CN" altLang="en-US" sz="100" dirty="0">
                <a:solidFill>
                  <a:schemeClr val="tx1">
                    <a:alpha val="0"/>
                  </a:schemeClr>
                </a:solidFill>
                <a:latin typeface="微软雅黑" pitchFamily="34" charset="-122"/>
                <a:ea typeface="微软雅黑" pitchFamily="34" charset="-122"/>
              </a:rPr>
              <a:t>模板</a:t>
            </a:r>
            <a:r>
              <a:rPr lang="en-US" altLang="zh-CN" sz="100" dirty="0">
                <a:solidFill>
                  <a:schemeClr val="tx1">
                    <a:alpha val="0"/>
                  </a:schemeClr>
                </a:solidFill>
                <a:latin typeface="微软雅黑" pitchFamily="34" charset="-122"/>
                <a:ea typeface="微软雅黑" pitchFamily="34" charset="-122"/>
              </a:rPr>
              <a:t>http://www.1ppt.com/hangye/</a:t>
            </a:r>
            <a:endParaRPr lang="en-US" altLang="zh-CN" sz="100" dirty="0">
              <a:solidFill>
                <a:schemeClr val="tx1">
                  <a:alpha val="0"/>
                </a:schemeClr>
              </a:solidFill>
              <a:latin typeface="微软雅黑" pitchFamily="34" charset="-122"/>
              <a:ea typeface="微软雅黑" pitchFamily="34" charset="-122"/>
            </a:endParaRPr>
          </a:p>
        </p:txBody>
      </p:sp>
      <p:grpSp>
        <p:nvGrpSpPr>
          <p:cNvPr id="2" name="组合 1"/>
          <p:cNvGrpSpPr/>
          <p:nvPr/>
        </p:nvGrpSpPr>
        <p:grpSpPr>
          <a:xfrm>
            <a:off x="4846704" y="2767910"/>
            <a:ext cx="3834426" cy="431165"/>
            <a:chOff x="5037137" y="4586800"/>
            <a:chExt cx="5112567" cy="575480"/>
          </a:xfrm>
        </p:grpSpPr>
        <p:sp>
          <p:nvSpPr>
            <p:cNvPr id="4" name="TextBox 57"/>
            <p:cNvSpPr txBox="1"/>
            <p:nvPr/>
          </p:nvSpPr>
          <p:spPr>
            <a:xfrm>
              <a:off x="5037137" y="4586800"/>
              <a:ext cx="5112567" cy="552596"/>
            </a:xfrm>
            <a:prstGeom prst="rect">
              <a:avLst/>
            </a:prstGeom>
            <a:noFill/>
          </p:spPr>
          <p:txBody>
            <a:bodyPr wrap="square" rtlCol="0">
              <a:spAutoFit/>
            </a:bodyPr>
            <a:lstStyle>
              <a:defPPr>
                <a:defRPr lang="zh-CN"/>
              </a:defPPr>
              <a:lvl1pPr>
                <a:defRPr sz="3200">
                  <a:latin typeface="微软雅黑" pitchFamily="34" charset="-122"/>
                  <a:ea typeface="微软雅黑" pitchFamily="34" charset="-122"/>
                </a:defRPr>
              </a:lvl1pPr>
            </a:lstStyle>
            <a:p>
              <a:r>
                <a:rPr lang="en-US" altLang="zh-CN" sz="2100" b="1" dirty="0">
                  <a:solidFill>
                    <a:srgbClr val="0B2C4F"/>
                  </a:solidFill>
                  <a:latin typeface="Arial" panose="020B0604020202090204"/>
                  <a:ea typeface="微软雅黑" pitchFamily="34" charset="-122"/>
                  <a:sym typeface="Arial" panose="020B0604020202090204"/>
                </a:rPr>
                <a:t>6 </a:t>
              </a:r>
              <a:r>
                <a:rPr lang="zh-CN" altLang="en-US" sz="2100" b="1" dirty="0">
                  <a:solidFill>
                    <a:srgbClr val="0B2C4F"/>
                  </a:solidFill>
                  <a:latin typeface="Arial" panose="020B0604020202090204"/>
                  <a:ea typeface="微软雅黑" pitchFamily="34" charset="-122"/>
                  <a:sym typeface="Arial" panose="020B0604020202090204"/>
                </a:rPr>
                <a:t>模块设计</a:t>
              </a:r>
              <a:endParaRPr lang="zh-CN" altLang="en-US" sz="2100" b="1" dirty="0">
                <a:solidFill>
                  <a:srgbClr val="0B2C4F"/>
                </a:solidFill>
                <a:latin typeface="Arial" panose="020B0604020202090204"/>
                <a:ea typeface="微软雅黑" pitchFamily="34" charset="-122"/>
                <a:sym typeface="Arial" panose="020B0604020202090204"/>
              </a:endParaRPr>
            </a:p>
          </p:txBody>
        </p:sp>
        <p:cxnSp>
          <p:nvCxnSpPr>
            <p:cNvPr id="6" name="直接连接符 5"/>
            <p:cNvCxnSpPr/>
            <p:nvPr/>
          </p:nvCxnSpPr>
          <p:spPr bwMode="auto">
            <a:xfrm>
              <a:off x="5152484" y="516228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 name="组合 6"/>
          <p:cNvGrpSpPr/>
          <p:nvPr/>
        </p:nvGrpSpPr>
        <p:grpSpPr>
          <a:xfrm>
            <a:off x="1128779" y="3485460"/>
            <a:ext cx="3834426" cy="431165"/>
            <a:chOff x="5037137" y="4586800"/>
            <a:chExt cx="5112567" cy="575480"/>
          </a:xfrm>
        </p:grpSpPr>
        <p:sp>
          <p:nvSpPr>
            <p:cNvPr id="9" name="TextBox 57"/>
            <p:cNvSpPr txBox="1"/>
            <p:nvPr/>
          </p:nvSpPr>
          <p:spPr>
            <a:xfrm>
              <a:off x="5037137" y="4586800"/>
              <a:ext cx="5112567" cy="552596"/>
            </a:xfrm>
            <a:prstGeom prst="rect">
              <a:avLst/>
            </a:prstGeom>
            <a:noFill/>
          </p:spPr>
          <p:txBody>
            <a:bodyPr wrap="square" rtlCol="0">
              <a:spAutoFit/>
            </a:bodyPr>
            <a:lstStyle>
              <a:defPPr>
                <a:defRPr lang="zh-CN"/>
              </a:defPPr>
              <a:lvl1pPr>
                <a:defRPr sz="3200">
                  <a:latin typeface="微软雅黑" pitchFamily="34" charset="-122"/>
                  <a:ea typeface="微软雅黑" pitchFamily="34" charset="-122"/>
                </a:defRPr>
              </a:lvl1pPr>
            </a:lstStyle>
            <a:p>
              <a:r>
                <a:rPr lang="en-US" altLang="zh-CN" sz="2100" b="1" dirty="0">
                  <a:solidFill>
                    <a:srgbClr val="0B2C4F"/>
                  </a:solidFill>
                  <a:latin typeface="Arial" panose="020B0604020202090204"/>
                  <a:ea typeface="微软雅黑" pitchFamily="34" charset="-122"/>
                  <a:sym typeface="Arial" panose="020B0604020202090204"/>
                </a:rPr>
                <a:t>7 </a:t>
              </a:r>
              <a:r>
                <a:rPr lang="zh-CN" altLang="en-US" sz="2100" b="1" dirty="0">
                  <a:solidFill>
                    <a:srgbClr val="0B2C4F"/>
                  </a:solidFill>
                  <a:latin typeface="Arial" panose="020B0604020202090204"/>
                  <a:ea typeface="微软雅黑" pitchFamily="34" charset="-122"/>
                  <a:sym typeface="Arial" panose="020B0604020202090204"/>
                </a:rPr>
                <a:t>测试设计及测试报告</a:t>
              </a:r>
              <a:endParaRPr lang="zh-CN" altLang="en-US" sz="2100" b="1" dirty="0">
                <a:solidFill>
                  <a:srgbClr val="0B2C4F"/>
                </a:solidFill>
                <a:latin typeface="Arial" panose="020B0604020202090204"/>
                <a:ea typeface="微软雅黑" pitchFamily="34" charset="-122"/>
                <a:sym typeface="Arial" panose="020B0604020202090204"/>
              </a:endParaRPr>
            </a:p>
          </p:txBody>
        </p:sp>
        <p:cxnSp>
          <p:nvCxnSpPr>
            <p:cNvPr id="11" name="直接连接符 10"/>
            <p:cNvCxnSpPr/>
            <p:nvPr/>
          </p:nvCxnSpPr>
          <p:spPr bwMode="auto">
            <a:xfrm>
              <a:off x="5152484" y="516228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 name="组合 2"/>
          <p:cNvGrpSpPr/>
          <p:nvPr/>
        </p:nvGrpSpPr>
        <p:grpSpPr>
          <a:xfrm>
            <a:off x="4846704" y="3487365"/>
            <a:ext cx="3834426" cy="431165"/>
            <a:chOff x="5037137" y="4586800"/>
            <a:chExt cx="5112567" cy="575480"/>
          </a:xfrm>
        </p:grpSpPr>
        <p:sp>
          <p:nvSpPr>
            <p:cNvPr id="5" name="TextBox 57"/>
            <p:cNvSpPr txBox="1"/>
            <p:nvPr>
              <p:custDataLst>
                <p:tags r:id="rId1"/>
              </p:custDataLst>
            </p:nvPr>
          </p:nvSpPr>
          <p:spPr>
            <a:xfrm>
              <a:off x="5037137" y="4586800"/>
              <a:ext cx="5112567" cy="552596"/>
            </a:xfrm>
            <a:prstGeom prst="rect">
              <a:avLst/>
            </a:prstGeom>
            <a:noFill/>
          </p:spPr>
          <p:txBody>
            <a:bodyPr wrap="square" rtlCol="0">
              <a:spAutoFit/>
            </a:bodyPr>
            <a:lstStyle>
              <a:defPPr>
                <a:defRPr lang="zh-CN"/>
              </a:defPPr>
              <a:lvl1pPr>
                <a:defRPr sz="3200">
                  <a:latin typeface="微软雅黑" pitchFamily="34" charset="-122"/>
                  <a:ea typeface="微软雅黑" pitchFamily="34" charset="-122"/>
                </a:defRPr>
              </a:lvl1pPr>
            </a:lstStyle>
            <a:p>
              <a:r>
                <a:rPr lang="en-US" altLang="zh-CN" sz="2100" b="1" dirty="0">
                  <a:solidFill>
                    <a:srgbClr val="0B2C4F"/>
                  </a:solidFill>
                  <a:latin typeface="Arial" panose="020B0604020202090204"/>
                  <a:ea typeface="微软雅黑" pitchFamily="34" charset="-122"/>
                  <a:sym typeface="Arial" panose="020B0604020202090204"/>
                </a:rPr>
                <a:t>8 </a:t>
              </a:r>
              <a:r>
                <a:rPr lang="zh-CN" altLang="en-US" sz="2100" b="1" dirty="0">
                  <a:solidFill>
                    <a:srgbClr val="0B2C4F"/>
                  </a:solidFill>
                  <a:latin typeface="Arial" panose="020B0604020202090204"/>
                  <a:ea typeface="微软雅黑" pitchFamily="34" charset="-122"/>
                  <a:sym typeface="Arial" panose="020B0604020202090204"/>
                </a:rPr>
                <a:t>项目总体展示</a:t>
              </a:r>
              <a:endParaRPr lang="zh-CN" altLang="en-US" sz="2100" b="1" dirty="0">
                <a:solidFill>
                  <a:srgbClr val="0B2C4F"/>
                </a:solidFill>
                <a:latin typeface="Arial" panose="020B0604020202090204"/>
                <a:ea typeface="微软雅黑" pitchFamily="34" charset="-122"/>
                <a:sym typeface="Arial" panose="020B0604020202090204"/>
              </a:endParaRPr>
            </a:p>
          </p:txBody>
        </p:sp>
        <p:cxnSp>
          <p:nvCxnSpPr>
            <p:cNvPr id="8" name="直接连接符 7"/>
            <p:cNvCxnSpPr/>
            <p:nvPr>
              <p:custDataLst>
                <p:tags r:id="rId2"/>
              </p:custDataLst>
            </p:nvPr>
          </p:nvCxnSpPr>
          <p:spPr bwMode="auto">
            <a:xfrm>
              <a:off x="5152484" y="5162280"/>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 name="组合 9"/>
          <p:cNvGrpSpPr/>
          <p:nvPr/>
        </p:nvGrpSpPr>
        <p:grpSpPr>
          <a:xfrm>
            <a:off x="1098934" y="1316193"/>
            <a:ext cx="3834426" cy="463657"/>
            <a:chOff x="4960091" y="1555434"/>
            <a:chExt cx="5112567" cy="618209"/>
          </a:xfrm>
        </p:grpSpPr>
        <p:sp>
          <p:nvSpPr>
            <p:cNvPr id="12" name="TextBox 47"/>
            <p:cNvSpPr txBox="1"/>
            <p:nvPr>
              <p:custDataLst>
                <p:tags r:id="rId3"/>
              </p:custDataLst>
            </p:nvPr>
          </p:nvSpPr>
          <p:spPr>
            <a:xfrm>
              <a:off x="4960091" y="1555434"/>
              <a:ext cx="5112567" cy="552026"/>
            </a:xfrm>
            <a:prstGeom prst="rect">
              <a:avLst/>
            </a:prstGeom>
            <a:noFill/>
          </p:spPr>
          <p:txBody>
            <a:bodyPr wrap="square" rtlCol="0">
              <a:spAutoFit/>
            </a:bodyPr>
            <a:lstStyle>
              <a:defPPr>
                <a:defRPr lang="zh-CN"/>
              </a:defPPr>
              <a:lvl1pPr>
                <a:defRPr sz="2800">
                  <a:solidFill>
                    <a:schemeClr val="accent1"/>
                  </a:solidFill>
                  <a:latin typeface="微软雅黑" pitchFamily="34" charset="-122"/>
                  <a:ea typeface="微软雅黑" pitchFamily="34" charset="-122"/>
                </a:defRPr>
              </a:lvl1pPr>
            </a:lstStyle>
            <a:p>
              <a:pPr algn="l"/>
              <a:r>
                <a:rPr lang="en-US" altLang="zh-CN" sz="2100" b="1" spc="98" dirty="0">
                  <a:solidFill>
                    <a:srgbClr val="0B2C4F"/>
                  </a:solidFill>
                  <a:latin typeface="Arial" panose="020B0604020202090204"/>
                  <a:sym typeface="Arial" panose="020B0604020202090204"/>
                </a:rPr>
                <a:t>1 </a:t>
              </a:r>
              <a:r>
                <a:rPr lang="zh-CN" altLang="en-US" sz="2100" b="1" spc="98" dirty="0">
                  <a:solidFill>
                    <a:srgbClr val="0B2C4F"/>
                  </a:solidFill>
                  <a:latin typeface="Arial" panose="020B0604020202090204"/>
                  <a:sym typeface="Arial" panose="020B0604020202090204"/>
                </a:rPr>
                <a:t>项目背景与</a:t>
              </a:r>
              <a:r>
                <a:rPr lang="zh-CN" altLang="en-US" sz="2100" b="1" spc="98" dirty="0">
                  <a:solidFill>
                    <a:srgbClr val="0B2C4F"/>
                  </a:solidFill>
                  <a:latin typeface="Arial" panose="020B0604020202090204"/>
                  <a:sym typeface="Arial" panose="020B0604020202090204"/>
                </a:rPr>
                <a:t>目的</a:t>
              </a:r>
              <a:endParaRPr lang="zh-CN" altLang="en-US" sz="2100" b="1" spc="98" dirty="0">
                <a:solidFill>
                  <a:srgbClr val="0B2C4F"/>
                </a:solidFill>
                <a:latin typeface="Arial" panose="020B0604020202090204"/>
                <a:sym typeface="Arial" panose="020B0604020202090204"/>
              </a:endParaRPr>
            </a:p>
          </p:txBody>
        </p:sp>
        <p:cxnSp>
          <p:nvCxnSpPr>
            <p:cNvPr id="13" name="直接连接符 12"/>
            <p:cNvCxnSpPr/>
            <p:nvPr>
              <p:custDataLst>
                <p:tags r:id="rId4"/>
              </p:custDataLst>
            </p:nvPr>
          </p:nvCxnSpPr>
          <p:spPr bwMode="auto">
            <a:xfrm>
              <a:off x="5152484" y="2173643"/>
              <a:ext cx="3263396" cy="0"/>
            </a:xfrm>
            <a:prstGeom prst="line">
              <a:avLst/>
            </a:prstGeom>
            <a:solidFill>
              <a:schemeClr val="accent1"/>
            </a:solidFill>
            <a:ln w="9525" cap="flat" cmpd="sng" algn="ctr">
              <a:solidFill>
                <a:schemeClr val="bg1">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1000"/>
                                        <p:tgtEl>
                                          <p:spTgt spid="92"/>
                                        </p:tgtEl>
                                      </p:cBhvr>
                                    </p:animEffect>
                                    <p:anim calcmode="lin" valueType="num">
                                      <p:cBhvr>
                                        <p:cTn id="12" dur="1000" fill="hold"/>
                                        <p:tgtEl>
                                          <p:spTgt spid="92"/>
                                        </p:tgtEl>
                                        <p:attrNameLst>
                                          <p:attrName>ppt_x</p:attrName>
                                        </p:attrNameLst>
                                      </p:cBhvr>
                                      <p:tavLst>
                                        <p:tav tm="0">
                                          <p:val>
                                            <p:strVal val="#ppt_x"/>
                                          </p:val>
                                        </p:tav>
                                        <p:tav tm="100000">
                                          <p:val>
                                            <p:strVal val="#ppt_x"/>
                                          </p:val>
                                        </p:tav>
                                      </p:tavLst>
                                    </p:anim>
                                    <p:anim calcmode="lin" valueType="num">
                                      <p:cBhvr>
                                        <p:cTn id="13" dur="1000" fill="hold"/>
                                        <p:tgtEl>
                                          <p:spTgt spid="9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1+#ppt_w/2"/>
                                          </p:val>
                                        </p:tav>
                                        <p:tav tm="100000">
                                          <p:val>
                                            <p:strVal val="#ppt_x"/>
                                          </p:val>
                                        </p:tav>
                                      </p:tavLst>
                                    </p:anim>
                                    <p:anim calcmode="lin" valueType="num">
                                      <p:cBhvr additive="base">
                                        <p:cTn id="18" dur="500" fill="hold"/>
                                        <p:tgtEl>
                                          <p:spTgt spid="41"/>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2"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1+#ppt_w/2"/>
                                          </p:val>
                                        </p:tav>
                                        <p:tav tm="100000">
                                          <p:val>
                                            <p:strVal val="#ppt_x"/>
                                          </p:val>
                                        </p:tav>
                                      </p:tavLst>
                                    </p:anim>
                                    <p:anim calcmode="lin" valueType="num">
                                      <p:cBhvr additive="base">
                                        <p:cTn id="23" dur="500" fill="hold"/>
                                        <p:tgtEl>
                                          <p:spTgt spid="53"/>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 presetClass="entr" presetSubtype="2"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1+#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2" fill="hold" nodeType="afterEffect">
                                  <p:stCondLst>
                                    <p:cond delay="0"/>
                                  </p:stCondLst>
                                  <p:childTnLst>
                                    <p:set>
                                      <p:cBhvr>
                                        <p:cTn id="31" dur="1" fill="hold">
                                          <p:stCondLst>
                                            <p:cond delay="0"/>
                                          </p:stCondLst>
                                        </p:cTn>
                                        <p:tgtEl>
                                          <p:spTgt spid="68"/>
                                        </p:tgtEl>
                                        <p:attrNameLst>
                                          <p:attrName>style.visibility</p:attrName>
                                        </p:attrNameLst>
                                      </p:cBhvr>
                                      <p:to>
                                        <p:strVal val="visible"/>
                                      </p:to>
                                    </p:set>
                                    <p:anim calcmode="lin" valueType="num">
                                      <p:cBhvr additive="base">
                                        <p:cTn id="32" dur="500" fill="hold"/>
                                        <p:tgtEl>
                                          <p:spTgt spid="68"/>
                                        </p:tgtEl>
                                        <p:attrNameLst>
                                          <p:attrName>ppt_x</p:attrName>
                                        </p:attrNameLst>
                                      </p:cBhvr>
                                      <p:tavLst>
                                        <p:tav tm="0">
                                          <p:val>
                                            <p:strVal val="1+#ppt_w/2"/>
                                          </p:val>
                                        </p:tav>
                                        <p:tav tm="100000">
                                          <p:val>
                                            <p:strVal val="#ppt_x"/>
                                          </p:val>
                                        </p:tav>
                                      </p:tavLst>
                                    </p:anim>
                                    <p:anim calcmode="lin" valueType="num">
                                      <p:cBhvr additive="base">
                                        <p:cTn id="33" dur="500" fill="hold"/>
                                        <p:tgtEl>
                                          <p:spTgt spid="68"/>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2" presetClass="entr" presetSubtype="2"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ID="2" presetClass="entr" presetSubtype="2"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1+#ppt_w/2"/>
                                          </p:val>
                                        </p:tav>
                                        <p:tav tm="100000">
                                          <p:val>
                                            <p:strVal val="#ppt_x"/>
                                          </p:val>
                                        </p:tav>
                                      </p:tavLst>
                                    </p:anim>
                                    <p:anim calcmode="lin" valueType="num">
                                      <p:cBhvr additive="base">
                                        <p:cTn id="43" dur="500" fill="hold"/>
                                        <p:tgtEl>
                                          <p:spTgt spid="7"/>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2" presetClass="entr" presetSubtype="2"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1+#ppt_w/2"/>
                                          </p:val>
                                        </p:tav>
                                        <p:tav tm="100000">
                                          <p:val>
                                            <p:strVal val="#ppt_x"/>
                                          </p:val>
                                        </p:tav>
                                      </p:tavLst>
                                    </p:anim>
                                    <p:anim calcmode="lin" valueType="num">
                                      <p:cBhvr additive="base">
                                        <p:cTn id="48" dur="500" fill="hold"/>
                                        <p:tgtEl>
                                          <p:spTgt spid="3"/>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 presetClass="entr" presetSubtype="2"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1+#ppt_w/2"/>
                                          </p:val>
                                        </p:tav>
                                        <p:tav tm="100000">
                                          <p:val>
                                            <p:strVal val="#ppt_x"/>
                                          </p:val>
                                        </p:tav>
                                      </p:tavLst>
                                    </p:anim>
                                    <p:anim calcmode="lin" valueType="num">
                                      <p:cBhvr additive="base">
                                        <p:cTn id="5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09980" y="1576705"/>
            <a:ext cx="1612900" cy="1436370"/>
          </a:xfrm>
          <a:prstGeom prst="ellipse">
            <a:avLst/>
          </a:prstGeom>
          <a:solidFill>
            <a:srgbClr val="E1E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pitchFamily="34" charset="-122"/>
              <a:sym typeface="Arial" panose="020B0604020202090204"/>
            </a:endParaRPr>
          </a:p>
        </p:txBody>
      </p:sp>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1" name="TextBox 21"/>
          <p:cNvSpPr txBox="1"/>
          <p:nvPr/>
        </p:nvSpPr>
        <p:spPr>
          <a:xfrm>
            <a:off x="3055620" y="1316990"/>
            <a:ext cx="5621020" cy="3416300"/>
          </a:xfrm>
          <a:prstGeom prst="rect">
            <a:avLst/>
          </a:prstGeom>
          <a:noFill/>
        </p:spPr>
        <p:txBody>
          <a:bodyPr wrap="square" lIns="0" tIns="0" rIns="0" bIns="0" rtlCol="0">
            <a:spAutoFit/>
          </a:bodyPr>
          <a:lstStyle/>
          <a:p>
            <a:pPr algn="just">
              <a:lnSpc>
                <a:spcPct val="150000"/>
              </a:lnSpc>
            </a:pPr>
            <a:r>
              <a:rPr lang="zh-CN" altLang="en-US" sz="1200" b="1" dirty="0">
                <a:latin typeface="Arial" panose="020B0604020202090204"/>
                <a:ea typeface="微软雅黑" pitchFamily="34" charset="-122"/>
                <a:sym typeface="Arial" panose="020B0604020202090204"/>
              </a:rPr>
              <a:t>实时性：</a:t>
            </a:r>
            <a:r>
              <a:rPr sz="1400" dirty="0">
                <a:latin typeface="Arial" panose="020B0604020202090204"/>
                <a:ea typeface="微软雅黑" pitchFamily="34" charset="-122"/>
                <a:sym typeface="Arial" panose="020B0604020202090204"/>
              </a:rPr>
              <a:t> </a:t>
            </a: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面部监测需要在实时性较高的情况下进行，确保对疲劳驾驶的及时响应。为了提高速度，可以利用GPU加速、优化算法实现等方法来提升处理效率。</a:t>
            </a:r>
            <a:endParaRPr sz="1400" dirty="0">
              <a:latin typeface="Arial" panose="020B0604020202090204"/>
              <a:ea typeface="微软雅黑" pitchFamily="34" charset="-122"/>
              <a:sym typeface="Arial" panose="020B0604020202090204"/>
            </a:endParaRPr>
          </a:p>
          <a:p>
            <a:pPr algn="just">
              <a:lnSpc>
                <a:spcPct val="150000"/>
              </a:lnSpc>
            </a:pPr>
            <a:r>
              <a:rPr lang="zh-CN" altLang="en-US" sz="1200" b="1" dirty="0">
                <a:latin typeface="Arial" panose="020B0604020202090204"/>
                <a:ea typeface="微软雅黑" pitchFamily="34" charset="-122"/>
                <a:sym typeface="Arial" panose="020B0604020202090204"/>
              </a:rPr>
              <a:t>准确性：</a:t>
            </a:r>
            <a:r>
              <a:rPr sz="1400" dirty="0">
                <a:latin typeface="Arial" panose="020B0604020202090204"/>
                <a:ea typeface="微软雅黑" pitchFamily="34" charset="-122"/>
                <a:sym typeface="Arial" panose="020B0604020202090204"/>
              </a:rPr>
              <a:t> </a:t>
            </a: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面部监测和疲劳状态判断的准确性是关键，确保误判率低。提高准确率可以通过使用高质量的摄像头捕捉清晰的人脸图像，采用高性能的人脸识别算法等手段实现。</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pPr>
            <a:r>
              <a:rPr lang="zh-CN" altLang="en-US" sz="1200" b="1" dirty="0">
                <a:latin typeface="Arial" panose="020B0604020202090204"/>
                <a:ea typeface="微软雅黑" pitchFamily="34" charset="-122"/>
                <a:sym typeface="Arial" panose="020B0604020202090204"/>
              </a:rPr>
              <a:t>可拓展性：</a:t>
            </a: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 平台应具有可拓展性，以适应未来功能的扩展和新的用户需求。另外平台应能适配多种摄像头设备和操作系统，以满足不同场景和用户需求。</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pPr>
            <a:r>
              <a:rPr lang="zh-CN" altLang="en-US" sz="1200" b="1" dirty="0">
                <a:latin typeface="Arial" panose="020B0604020202090204"/>
                <a:ea typeface="微软雅黑" pitchFamily="34" charset="-122"/>
                <a:sym typeface="Arial" panose="020B0604020202090204"/>
              </a:rPr>
              <a:t>并发性： </a:t>
            </a:r>
            <a:endParaRPr lang="zh-CN" altLang="en-US" sz="1200" b="1" dirty="0">
              <a:latin typeface="Arial" panose="020B0604020202090204"/>
              <a:ea typeface="微软雅黑" pitchFamily="34" charset="-122"/>
              <a:sym typeface="Arial" panose="020B0604020202090204"/>
            </a:endParaRPr>
          </a:p>
          <a:p>
            <a:pPr algn="just">
              <a:lnSpc>
                <a:spcPct val="150000"/>
              </a:lnSpc>
            </a:pP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确保系统能够处理多用户同时访问和监测的情况，保证系统的高并发性能。</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pPr>
            <a:r>
              <a:rPr lang="zh-CN" altLang="en-US" sz="1200" b="1" dirty="0">
                <a:latin typeface="Arial" panose="020B0604020202090204"/>
                <a:ea typeface="微软雅黑" pitchFamily="34" charset="-122"/>
                <a:sym typeface="Arial" panose="020B0604020202090204"/>
              </a:rPr>
              <a:t>隐私与安全性：</a:t>
            </a:r>
            <a:endParaRPr lang="zh-CN" altLang="en-US" sz="1200" b="1" dirty="0">
              <a:latin typeface="Arial" panose="020B0604020202090204"/>
              <a:ea typeface="微软雅黑" pitchFamily="34" charset="-122"/>
              <a:sym typeface="Arial" panose="020B0604020202090204"/>
            </a:endParaRPr>
          </a:p>
          <a:p>
            <a:pPr algn="just">
              <a:lnSpc>
                <a:spcPct val="150000"/>
              </a:lnSpc>
            </a:pP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系统应采取有效的措施保护个人隐私信息，确保人脸图像和人脸特征的安全性，避免数据泄露和滥用。</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p:txBody>
      </p:sp>
      <p:sp>
        <p:nvSpPr>
          <p:cNvPr id="2" name="圆角矩形 1"/>
          <p:cNvSpPr/>
          <p:nvPr/>
        </p:nvSpPr>
        <p:spPr>
          <a:xfrm>
            <a:off x="3275965" y="915035"/>
            <a:ext cx="1789430" cy="286385"/>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Arial" panose="020B0604020202090204"/>
                <a:ea typeface="微软雅黑" pitchFamily="34" charset="-122"/>
                <a:sym typeface="Arial" panose="020B0604020202090204"/>
              </a:rPr>
              <a:t>性能需求</a:t>
            </a:r>
            <a:endParaRPr lang="zh-CN" altLang="en-US" sz="1400" b="1" dirty="0">
              <a:solidFill>
                <a:schemeClr val="bg1"/>
              </a:solidFill>
              <a:latin typeface="Arial" panose="020B0604020202090204"/>
              <a:ea typeface="微软雅黑" pitchFamily="34" charset="-122"/>
              <a:sym typeface="Arial" panose="020B0604020202090204"/>
            </a:endParaRPr>
          </a:p>
        </p:txBody>
      </p:sp>
      <p:sp>
        <p:nvSpPr>
          <p:cNvPr id="4" name="椭圆 3"/>
          <p:cNvSpPr/>
          <p:nvPr/>
        </p:nvSpPr>
        <p:spPr>
          <a:xfrm>
            <a:off x="2843617" y="905259"/>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smtClean="0">
                <a:latin typeface="Arial" panose="020B0604020202090204"/>
                <a:ea typeface="微软雅黑" pitchFamily="34" charset="-122"/>
                <a:sym typeface="Arial" panose="020B0604020202090204"/>
              </a:rPr>
              <a:t>3</a:t>
            </a:r>
            <a:endParaRPr lang="zh-CN" altLang="en-US" sz="1600" b="1" dirty="0">
              <a:latin typeface="Arial" panose="020B0604020202090204"/>
              <a:ea typeface="微软雅黑" pitchFamily="34" charset="-122"/>
              <a:sym typeface="Arial" panose="020B0604020202090204"/>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5695" y="1347470"/>
            <a:ext cx="1612900" cy="1612900"/>
          </a:xfrm>
          <a:prstGeom prst="rect">
            <a:avLst/>
          </a:prstGeom>
        </p:spPr>
      </p:pic>
      <p:sp>
        <p:nvSpPr>
          <p:cNvPr id="3" name="文本框 2"/>
          <p:cNvSpPr txBox="1"/>
          <p:nvPr/>
        </p:nvSpPr>
        <p:spPr>
          <a:xfrm>
            <a:off x="4016749" y="257632"/>
            <a:ext cx="1148080" cy="368300"/>
          </a:xfrm>
          <a:prstGeom prst="rect">
            <a:avLst/>
          </a:prstGeom>
          <a:noFill/>
        </p:spPr>
        <p:txBody>
          <a:bodyPr wrap="none" rtlCol="0">
            <a:spAutoFit/>
          </a:bodyPr>
          <a:lstStyle/>
          <a:p>
            <a:r>
              <a:rPr lang="zh-CN" altLang="en-US" b="1" spc="98" dirty="0" smtClean="0">
                <a:solidFill>
                  <a:srgbClr val="0B2C4F"/>
                </a:solidFill>
                <a:latin typeface="Arial" panose="020B0604020202090204"/>
                <a:ea typeface="微软雅黑" pitchFamily="34" charset="-122"/>
                <a:sym typeface="Arial" panose="020B0604020202090204"/>
              </a:rPr>
              <a:t>需求分析</a:t>
            </a:r>
            <a:endParaRPr lang="zh-CN" altLang="en-US" b="1" spc="98" dirty="0" smtClean="0">
              <a:solidFill>
                <a:srgbClr val="0B2C4F"/>
              </a:solidFill>
              <a:latin typeface="Arial" panose="020B0604020202090204"/>
              <a:ea typeface="微软雅黑" pitchFamily="34" charset="-122"/>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2" presetClass="entr" presetSubtype="2"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par>
                                <p:cTn id="23" presetID="41" presetClass="entr" presetSubtype="0" fill="hold" grpId="0"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6" dur="300" fill="hold"/>
                                        <p:tgtEl>
                                          <p:spTgt spid="21"/>
                                        </p:tgtEl>
                                        <p:attrNameLst>
                                          <p:attrName>ppt_y</p:attrName>
                                        </p:attrNameLst>
                                      </p:cBhvr>
                                      <p:tavLst>
                                        <p:tav tm="0">
                                          <p:val>
                                            <p:strVal val="#ppt_y"/>
                                          </p:val>
                                        </p:tav>
                                        <p:tav tm="100000">
                                          <p:val>
                                            <p:strVal val="#ppt_y"/>
                                          </p:val>
                                        </p:tav>
                                      </p:tavLst>
                                    </p:anim>
                                    <p:anim calcmode="lin" valueType="num">
                                      <p:cBhvr>
                                        <p:cTn id="27"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8"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3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1" grpId="0"/>
      <p:bldP spid="2" grpId="0" bldLvl="0" animBg="1"/>
      <p:bldP spid="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p:cNvSpPr/>
          <p:nvPr/>
        </p:nvSpPr>
        <p:spPr>
          <a:xfrm>
            <a:off x="1191895" y="1491615"/>
            <a:ext cx="1597025" cy="1508125"/>
          </a:xfrm>
          <a:prstGeom prst="ellipse">
            <a:avLst/>
          </a:prstGeom>
          <a:solidFill>
            <a:srgbClr val="E1E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pitchFamily="34" charset="-122"/>
              <a:sym typeface="Arial" panose="020B0604020202090204"/>
            </a:endParaRPr>
          </a:p>
        </p:txBody>
      </p:sp>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1" name="TextBox 21"/>
          <p:cNvSpPr txBox="1"/>
          <p:nvPr/>
        </p:nvSpPr>
        <p:spPr>
          <a:xfrm>
            <a:off x="3131820" y="1635125"/>
            <a:ext cx="5294630" cy="1938655"/>
          </a:xfrm>
          <a:prstGeom prst="rect">
            <a:avLst/>
          </a:prstGeom>
          <a:noFill/>
        </p:spPr>
        <p:txBody>
          <a:bodyPr wrap="square" lIns="0" tIns="0" rIns="0" bIns="0" rtlCol="0">
            <a:spAutoFit/>
          </a:bodyPr>
          <a:lstStyle/>
          <a:p>
            <a:pPr algn="just">
              <a:lnSpc>
                <a:spcPct val="150000"/>
              </a:lnSpc>
            </a:pPr>
            <a:r>
              <a:rPr lang="zh-CN" altLang="en-US" sz="1200" b="1" dirty="0">
                <a:solidFill>
                  <a:schemeClr val="tx1"/>
                </a:solidFill>
                <a:latin typeface="Arial" panose="020B0604020202090204"/>
                <a:ea typeface="微软雅黑" pitchFamily="34" charset="-122"/>
                <a:sym typeface="Arial" panose="020B0604020202090204"/>
              </a:rPr>
              <a:t>系统可配置性</a:t>
            </a:r>
            <a:r>
              <a:rPr lang="zh-CN" altLang="en-US" sz="1200" b="1" dirty="0">
                <a:latin typeface="Arial" panose="020B0604020202090204"/>
                <a:ea typeface="微软雅黑" pitchFamily="34" charset="-122"/>
                <a:sym typeface="Arial" panose="020B0604020202090204"/>
              </a:rPr>
              <a:t>：</a:t>
            </a:r>
            <a:endParaRPr lang="zh-CN" altLang="en-US" sz="1200" b="1" dirty="0">
              <a:latin typeface="Arial" panose="020B0604020202090204"/>
              <a:ea typeface="微软雅黑" pitchFamily="34" charset="-122"/>
              <a:sym typeface="Arial" panose="020B0604020202090204"/>
            </a:endParaRPr>
          </a:p>
          <a:p>
            <a:pPr algn="just">
              <a:lnSpc>
                <a:spcPct val="150000"/>
              </a:lnSpc>
              <a:buClrTx/>
              <a:buSzTx/>
              <a:buFontTx/>
            </a:pP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系统需要具备一定的可配置性，以便用户能够根据实际需要进行参数调整和设置。</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buClrTx/>
              <a:buSzTx/>
              <a:buFontTx/>
            </a:pP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a:p>
            <a:pPr algn="just">
              <a:lnSpc>
                <a:spcPct val="150000"/>
              </a:lnSpc>
              <a:buClrTx/>
              <a:buSzTx/>
              <a:buFontTx/>
            </a:pPr>
            <a:r>
              <a:rPr lang="zh-CN" altLang="en-US" sz="1200" b="1" dirty="0">
                <a:solidFill>
                  <a:schemeClr val="tx1"/>
                </a:solidFill>
                <a:latin typeface="Arial" panose="020B0604020202090204"/>
                <a:ea typeface="微软雅黑" pitchFamily="34" charset="-122"/>
                <a:sym typeface="Arial" panose="020B0604020202090204"/>
              </a:rPr>
              <a:t>日志记录</a:t>
            </a:r>
            <a:r>
              <a:rPr lang="zh-CN" altLang="en-US" sz="1200" b="1" dirty="0">
                <a:latin typeface="Arial" panose="020B0604020202090204"/>
                <a:ea typeface="微软雅黑" pitchFamily="34" charset="-122"/>
                <a:sym typeface="Arial" panose="020B0604020202090204"/>
              </a:rPr>
              <a:t>：</a:t>
            </a:r>
            <a:endParaRPr lang="zh-CN" altLang="en-US" sz="1200" b="1" dirty="0">
              <a:latin typeface="Arial" panose="020B0604020202090204"/>
              <a:ea typeface="微软雅黑" pitchFamily="34" charset="-122"/>
              <a:sym typeface="Arial" panose="020B0604020202090204"/>
            </a:endParaRPr>
          </a:p>
          <a:p>
            <a:pPr algn="just">
              <a:lnSpc>
                <a:spcPct val="150000"/>
              </a:lnSpc>
            </a:pPr>
            <a:r>
              <a:rPr lang="zh-CN" altLang="en-US" sz="1200" dirty="0">
                <a:solidFill>
                  <a:schemeClr val="tx1">
                    <a:lumMod val="50000"/>
                    <a:lumOff val="50000"/>
                  </a:schemeClr>
                </a:solidFill>
                <a:latin typeface="Arial" panose="020B0604020202090204"/>
                <a:ea typeface="微软雅黑" pitchFamily="34" charset="-122"/>
                <a:sym typeface="Arial" panose="020B0604020202090204"/>
              </a:rPr>
              <a:t>系统需要能够记录重要的操作日志和异常情况，方便维护人员进行故障排查和系统优化。</a:t>
            </a:r>
            <a:endParaRPr lang="zh-CN" altLang="en-US" sz="1200" dirty="0">
              <a:solidFill>
                <a:schemeClr val="tx1">
                  <a:lumMod val="50000"/>
                  <a:lumOff val="50000"/>
                </a:schemeClr>
              </a:solidFill>
              <a:latin typeface="Arial" panose="020B0604020202090204"/>
              <a:ea typeface="微软雅黑" pitchFamily="34" charset="-122"/>
              <a:sym typeface="Arial" panose="020B0604020202090204"/>
            </a:endParaRPr>
          </a:p>
        </p:txBody>
      </p:sp>
      <p:sp>
        <p:nvSpPr>
          <p:cNvPr id="2" name="圆角矩形 1"/>
          <p:cNvSpPr/>
          <p:nvPr/>
        </p:nvSpPr>
        <p:spPr>
          <a:xfrm>
            <a:off x="3491865" y="1131570"/>
            <a:ext cx="1654810" cy="286385"/>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Arial" panose="020B0604020202090204"/>
                <a:ea typeface="微软雅黑" pitchFamily="34" charset="-122"/>
                <a:sym typeface="Arial" panose="020B0604020202090204"/>
              </a:rPr>
              <a:t>可维护性需求</a:t>
            </a:r>
            <a:endParaRPr lang="zh-CN" altLang="en-US" sz="1400" b="1" dirty="0">
              <a:solidFill>
                <a:schemeClr val="bg1"/>
              </a:solidFill>
              <a:latin typeface="Arial" panose="020B0604020202090204"/>
              <a:ea typeface="微软雅黑" pitchFamily="34" charset="-122"/>
              <a:sym typeface="Arial" panose="020B0604020202090204"/>
            </a:endParaRPr>
          </a:p>
        </p:txBody>
      </p:sp>
      <p:sp>
        <p:nvSpPr>
          <p:cNvPr id="4" name="椭圆 3"/>
          <p:cNvSpPr/>
          <p:nvPr/>
        </p:nvSpPr>
        <p:spPr>
          <a:xfrm>
            <a:off x="3059517" y="1121794"/>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b="1" dirty="0">
                <a:latin typeface="Arial" panose="020B0604020202090204"/>
                <a:ea typeface="微软雅黑" pitchFamily="34" charset="-122"/>
                <a:sym typeface="Arial" panose="020B0604020202090204"/>
              </a:rPr>
              <a:t>4</a:t>
            </a:r>
            <a:endParaRPr lang="en-US" altLang="zh-CN" sz="1600" b="1" dirty="0">
              <a:latin typeface="Arial" panose="020B0604020202090204"/>
              <a:ea typeface="微软雅黑" pitchFamily="34" charset="-122"/>
              <a:sym typeface="Arial" panose="020B0604020202090204"/>
            </a:endParaRPr>
          </a:p>
        </p:txBody>
      </p:sp>
      <p:pic>
        <p:nvPicPr>
          <p:cNvPr id="3" name="图片 2"/>
          <p:cNvPicPr>
            <a:picLocks noChangeAspect="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a:off x="899795" y="1563370"/>
            <a:ext cx="2090420" cy="1461135"/>
          </a:xfrm>
          <a:prstGeom prst="rect">
            <a:avLst/>
          </a:prstGeom>
        </p:spPr>
      </p:pic>
      <p:sp>
        <p:nvSpPr>
          <p:cNvPr id="6" name="文本框 5"/>
          <p:cNvSpPr txBox="1"/>
          <p:nvPr/>
        </p:nvSpPr>
        <p:spPr>
          <a:xfrm>
            <a:off x="4016749" y="257632"/>
            <a:ext cx="1148080" cy="368300"/>
          </a:xfrm>
          <a:prstGeom prst="rect">
            <a:avLst/>
          </a:prstGeom>
          <a:noFill/>
        </p:spPr>
        <p:txBody>
          <a:bodyPr wrap="none" rtlCol="0">
            <a:spAutoFit/>
          </a:bodyPr>
          <a:lstStyle/>
          <a:p>
            <a:r>
              <a:rPr lang="zh-CN" altLang="en-US" b="1" spc="98" dirty="0" smtClean="0">
                <a:solidFill>
                  <a:srgbClr val="0B2C4F"/>
                </a:solidFill>
                <a:latin typeface="Arial" panose="020B0604020202090204"/>
                <a:ea typeface="微软雅黑" pitchFamily="34" charset="-122"/>
                <a:sym typeface="Arial" panose="020B0604020202090204"/>
              </a:rPr>
              <a:t>需求分析</a:t>
            </a:r>
            <a:endParaRPr lang="zh-CN" altLang="en-US" b="1" spc="98" dirty="0" smtClean="0">
              <a:solidFill>
                <a:srgbClr val="0B2C4F"/>
              </a:solidFill>
              <a:latin typeface="Arial" panose="020B0604020202090204"/>
              <a:ea typeface="微软雅黑" pitchFamily="34" charset="-122"/>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2" presetClass="entr" presetSubtype="2" fill="hold" grpId="0" nodeType="with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par>
                                <p:cTn id="18" presetID="41" presetClass="entr" presetSubtype="0" fill="hold" grpId="0" nodeType="withEffect">
                                  <p:stCondLst>
                                    <p:cond delay="500"/>
                                  </p:stCondLst>
                                  <p:childTnLst>
                                    <p:set>
                                      <p:cBhvr>
                                        <p:cTn id="19" dur="1" fill="hold">
                                          <p:stCondLst>
                                            <p:cond delay="0"/>
                                          </p:stCondLst>
                                        </p:cTn>
                                        <p:tgtEl>
                                          <p:spTgt spid="21"/>
                                        </p:tgtEl>
                                        <p:attrNameLst>
                                          <p:attrName>style.visibility</p:attrName>
                                        </p:attrNameLst>
                                      </p:cBhvr>
                                      <p:to>
                                        <p:strVal val="visible"/>
                                      </p:to>
                                    </p:set>
                                    <p:anim calcmode="lin" valueType="num">
                                      <p:cBhvr>
                                        <p:cTn id="20" dur="3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1" dur="300" fill="hold"/>
                                        <p:tgtEl>
                                          <p:spTgt spid="21"/>
                                        </p:tgtEl>
                                        <p:attrNameLst>
                                          <p:attrName>ppt_y</p:attrName>
                                        </p:attrNameLst>
                                      </p:cBhvr>
                                      <p:tavLst>
                                        <p:tav tm="0">
                                          <p:val>
                                            <p:strVal val="#ppt_y"/>
                                          </p:val>
                                        </p:tav>
                                        <p:tav tm="100000">
                                          <p:val>
                                            <p:strVal val="#ppt_y"/>
                                          </p:val>
                                        </p:tav>
                                      </p:tavLst>
                                    </p:anim>
                                    <p:anim calcmode="lin" valueType="num">
                                      <p:cBhvr>
                                        <p:cTn id="22" dur="3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3" dur="3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300" tmFilter="0,0; .5, 1; 1, 1"/>
                                        <p:tgtEl>
                                          <p:spTgt spid="21"/>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1" grpId="0"/>
      <p:bldP spid="2" grpId="0" bldLvl="0" animBg="1"/>
      <p:bldP spid="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313429" y="2675003"/>
            <a:ext cx="2517140" cy="783590"/>
          </a:xfrm>
          <a:prstGeom prst="rect">
            <a:avLst/>
          </a:prstGeom>
          <a:noFill/>
        </p:spPr>
        <p:txBody>
          <a:bodyPr wrap="none" rtlCol="0">
            <a:spAutoFit/>
          </a:bodyPr>
          <a:lstStyle>
            <a:defPPr>
              <a:defRPr lang="zh-CN"/>
            </a:defPPr>
            <a:lvl1pPr algn="ctr">
              <a:defRPr sz="4500" b="1" spc="98">
                <a:solidFill>
                  <a:srgbClr val="0B2C4F"/>
                </a:solidFill>
                <a:latin typeface="Arial" panose="020B0604020202090204"/>
                <a:ea typeface="微软雅黑" pitchFamily="34" charset="-122"/>
              </a:defRPr>
            </a:lvl1pPr>
          </a:lstStyle>
          <a:p>
            <a:r>
              <a:rPr lang="zh-CN" altLang="en-US" dirty="0">
                <a:sym typeface="Arial" panose="020B0604020202090204"/>
              </a:rPr>
              <a:t>系统设计</a:t>
            </a:r>
            <a:endParaRPr lang="zh-CN" altLang="en-US" dirty="0">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pitchFamily="34" charset="-122"/>
                <a:sym typeface="Arial" panose="020B0604020202090204"/>
              </a:endParaRPr>
            </a:p>
          </p:txBody>
        </p:sp>
        <p:sp>
          <p:nvSpPr>
            <p:cNvPr id="11" name="文本框 10"/>
            <p:cNvSpPr txBox="1"/>
            <p:nvPr/>
          </p:nvSpPr>
          <p:spPr>
            <a:xfrm>
              <a:off x="3723144" y="1827434"/>
              <a:ext cx="1594594" cy="11370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pitchFamily="34" charset="-122"/>
                  <a:sym typeface="Arial" panose="020B0604020202090204"/>
                </a:rPr>
                <a:t>05</a:t>
              </a:r>
              <a:endParaRPr lang="zh-CN" altLang="en-US" sz="4950" spc="98" dirty="0">
                <a:solidFill>
                  <a:prstClr val="white"/>
                </a:solidFill>
                <a:latin typeface="Arial" panose="020B0604020202090204"/>
                <a:ea typeface="微软雅黑" pitchFamily="34" charset="-122"/>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pitchFamily="34" charset="-122"/>
                <a:sym typeface="Arial" panose="020B0604020202090204"/>
              </a:rPr>
              <a:t>REPORT</a:t>
            </a:r>
            <a:endParaRPr lang="zh-CN" altLang="en-US" sz="1400" b="1" dirty="0">
              <a:solidFill>
                <a:srgbClr val="0B2C4F"/>
              </a:solidFill>
              <a:latin typeface="Arial" panose="020B0604020202090204"/>
              <a:ea typeface="微软雅黑" pitchFamily="34" charset="-122"/>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67157"/>
            <a:ext cx="8265036" cy="368300"/>
            <a:chOff x="549100" y="248633"/>
            <a:chExt cx="11020048" cy="491066"/>
          </a:xfrm>
        </p:grpSpPr>
        <p:sp>
          <p:nvSpPr>
            <p:cNvPr id="34" name="文本框 33"/>
            <p:cNvSpPr txBox="1"/>
            <p:nvPr/>
          </p:nvSpPr>
          <p:spPr>
            <a:xfrm>
              <a:off x="5294706" y="248633"/>
              <a:ext cx="1527387"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系统设计</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755650" y="1275080"/>
            <a:ext cx="3208020" cy="2861310"/>
          </a:xfrm>
          <a:prstGeom prst="rect">
            <a:avLst/>
          </a:prstGeom>
          <a:noFill/>
        </p:spPr>
        <p:txBody>
          <a:bodyPr wrap="square" rtlCol="0">
            <a:spAutoFit/>
          </a:bodyPr>
          <a:p>
            <a:pPr indent="457200"/>
            <a:r>
              <a:rPr lang="zh-CN" altLang="en-US">
                <a:solidFill>
                  <a:schemeClr val="accent3">
                    <a:lumMod val="50000"/>
                  </a:schemeClr>
                </a:solidFill>
                <a:latin typeface="微软雅黑" pitchFamily="34" charset="-122"/>
                <a:ea typeface="微软雅黑" pitchFamily="34" charset="-122"/>
                <a:cs typeface="微软雅黑" pitchFamily="34" charset="-122"/>
              </a:rPr>
              <a:t>该系统是⼀个基于Vue.js和Flask的疲劳驾驶监控系统，主要功能包括</a:t>
            </a:r>
            <a:r>
              <a:rPr lang="zh-CN" altLang="en-US" b="1">
                <a:solidFill>
                  <a:schemeClr val="accent3">
                    <a:lumMod val="50000"/>
                  </a:schemeClr>
                </a:solidFill>
                <a:latin typeface="微软雅黑" pitchFamily="34" charset="-122"/>
                <a:ea typeface="微软雅黑" pitchFamily="34" charset="-122"/>
                <a:cs typeface="微软雅黑" pitchFamily="34" charset="-122"/>
              </a:rPr>
              <a:t>⽤户登录、注册、⻋辆监控、疲劳检测、数据统计、实时视频监控</a:t>
            </a:r>
            <a:r>
              <a:rPr lang="zh-CN" altLang="en-US">
                <a:solidFill>
                  <a:schemeClr val="accent3">
                    <a:lumMod val="50000"/>
                  </a:schemeClr>
                </a:solidFill>
                <a:latin typeface="微软雅黑" pitchFamily="34" charset="-122"/>
                <a:ea typeface="微软雅黑" pitchFamily="34" charset="-122"/>
                <a:cs typeface="微软雅黑" pitchFamily="34" charset="-122"/>
              </a:rPr>
              <a:t>等。系统前端使⽤Vue.js框架搭建，后端使⽤Flask框架。系统通过Websocket进⾏实时通信，使⽤⾼德地图API进⾏地图展示和⻋辆定位。</a:t>
            </a:r>
            <a:r>
              <a:rPr lang="zh-CN" altLang="en-US">
                <a:solidFill>
                  <a:schemeClr val="tx2">
                    <a:lumMod val="75000"/>
                  </a:schemeClr>
                </a:solidFill>
              </a:rPr>
              <a:t> </a:t>
            </a:r>
            <a:endParaRPr lang="zh-CN" altLang="en-US">
              <a:solidFill>
                <a:schemeClr val="tx2">
                  <a:lumMod val="75000"/>
                </a:schemeClr>
              </a:solidFill>
            </a:endParaRPr>
          </a:p>
        </p:txBody>
      </p:sp>
      <p:sp>
        <p:nvSpPr>
          <p:cNvPr id="3" name="文本框 2"/>
          <p:cNvSpPr txBox="1"/>
          <p:nvPr/>
        </p:nvSpPr>
        <p:spPr>
          <a:xfrm>
            <a:off x="683895" y="876300"/>
            <a:ext cx="946785" cy="398780"/>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rPr>
              <a:t>概述</a:t>
            </a:r>
            <a:endPar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pic>
        <p:nvPicPr>
          <p:cNvPr id="5" name="图片 4" descr="架构图"/>
          <p:cNvPicPr>
            <a:picLocks noChangeAspect="1"/>
          </p:cNvPicPr>
          <p:nvPr/>
        </p:nvPicPr>
        <p:blipFill>
          <a:blip r:embed="rId1"/>
          <a:stretch>
            <a:fillRect/>
          </a:stretch>
        </p:blipFill>
        <p:spPr>
          <a:xfrm>
            <a:off x="4140200" y="771525"/>
            <a:ext cx="4538980" cy="2860040"/>
          </a:xfrm>
          <a:prstGeom prst="rect">
            <a:avLst/>
          </a:prstGeom>
        </p:spPr>
      </p:pic>
      <p:sp>
        <p:nvSpPr>
          <p:cNvPr id="6" name="文本框 5"/>
          <p:cNvSpPr txBox="1"/>
          <p:nvPr/>
        </p:nvSpPr>
        <p:spPr>
          <a:xfrm>
            <a:off x="4932045" y="3723640"/>
            <a:ext cx="3005455" cy="706755"/>
          </a:xfrm>
          <a:prstGeom prst="rect">
            <a:avLst/>
          </a:prstGeom>
          <a:noFill/>
        </p:spPr>
        <p:txBody>
          <a:bodyPr wrap="square" rtlCol="0">
            <a:spAutoFit/>
          </a:bodyPr>
          <a:p>
            <a:pPr algn="ctr">
              <a:buClrTx/>
              <a:buSzTx/>
              <a:buFontTx/>
            </a:pPr>
            <a:r>
              <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rPr>
              <a:t>疲劳驾驶监控系统</a:t>
            </a:r>
            <a:endPar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endParaRPr>
          </a:p>
          <a:p>
            <a:pPr algn="ctr">
              <a:buClrTx/>
              <a:buSzTx/>
              <a:buFontTx/>
            </a:pPr>
            <a:r>
              <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rPr>
              <a:t>系统架构图</a:t>
            </a:r>
            <a:endPar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67157"/>
            <a:ext cx="8265036" cy="368300"/>
            <a:chOff x="549100" y="248633"/>
            <a:chExt cx="11020048" cy="491066"/>
          </a:xfrm>
        </p:grpSpPr>
        <p:sp>
          <p:nvSpPr>
            <p:cNvPr id="34" name="文本框 33"/>
            <p:cNvSpPr txBox="1"/>
            <p:nvPr/>
          </p:nvSpPr>
          <p:spPr>
            <a:xfrm>
              <a:off x="5294706" y="248633"/>
              <a:ext cx="1527387"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系统设计</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pic>
        <p:nvPicPr>
          <p:cNvPr id="5" name="图片 4" descr="C:/Users/PCDN/Desktop/ER图.pngER图"/>
          <p:cNvPicPr>
            <a:picLocks noChangeAspect="1"/>
          </p:cNvPicPr>
          <p:nvPr/>
        </p:nvPicPr>
        <p:blipFill>
          <a:blip r:embed="rId1"/>
          <a:srcRect t="4889" b="4889"/>
          <a:stretch>
            <a:fillRect/>
          </a:stretch>
        </p:blipFill>
        <p:spPr>
          <a:xfrm>
            <a:off x="4716145" y="1059180"/>
            <a:ext cx="3752850" cy="2364740"/>
          </a:xfrm>
          <a:prstGeom prst="rect">
            <a:avLst/>
          </a:prstGeom>
        </p:spPr>
      </p:pic>
      <p:sp>
        <p:nvSpPr>
          <p:cNvPr id="6" name="文本框 5"/>
          <p:cNvSpPr txBox="1"/>
          <p:nvPr/>
        </p:nvSpPr>
        <p:spPr>
          <a:xfrm>
            <a:off x="5004435" y="3723640"/>
            <a:ext cx="3005455" cy="706755"/>
          </a:xfrm>
          <a:prstGeom prst="rect">
            <a:avLst/>
          </a:prstGeom>
          <a:noFill/>
        </p:spPr>
        <p:txBody>
          <a:bodyPr wrap="square" rtlCol="0">
            <a:spAutoFit/>
          </a:bodyPr>
          <a:p>
            <a:pPr algn="ctr">
              <a:buClrTx/>
              <a:buSzTx/>
              <a:buFontTx/>
            </a:pPr>
            <a:r>
              <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rPr>
              <a:t>疲劳驾驶监控系统</a:t>
            </a:r>
            <a:endPar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endParaRPr>
          </a:p>
          <a:p>
            <a:pPr algn="ctr">
              <a:buClrTx/>
              <a:buSzTx/>
              <a:buFontTx/>
            </a:pPr>
            <a:r>
              <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rPr>
              <a:t>数据库</a:t>
            </a:r>
            <a:r>
              <a:rPr lang="en-US" altLang="zh-CN" sz="2000">
                <a:solidFill>
                  <a:schemeClr val="accent1"/>
                </a:solidFill>
                <a:effectLst>
                  <a:outerShdw blurRad="38100" dist="25400" dir="5400000" algn="ctr" rotWithShape="0">
                    <a:srgbClr val="6E747A">
                      <a:alpha val="43000"/>
                    </a:srgbClr>
                  </a:outerShdw>
                </a:effectLst>
                <a:latin typeface="黑体" charset="-122"/>
                <a:ea typeface="黑体" charset="-122"/>
              </a:rPr>
              <a:t>E-R</a:t>
            </a:r>
            <a:r>
              <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rPr>
              <a:t>图</a:t>
            </a:r>
            <a:endPar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pic>
        <p:nvPicPr>
          <p:cNvPr id="4" name="图片 3" descr="C:/Users/PCDN/Desktop/流程图.png流程图"/>
          <p:cNvPicPr>
            <a:picLocks noChangeAspect="1"/>
          </p:cNvPicPr>
          <p:nvPr/>
        </p:nvPicPr>
        <p:blipFill>
          <a:blip r:embed="rId2"/>
          <a:srcRect t="1462" b="1462"/>
          <a:stretch>
            <a:fillRect/>
          </a:stretch>
        </p:blipFill>
        <p:spPr>
          <a:xfrm>
            <a:off x="539750" y="1059180"/>
            <a:ext cx="3896995" cy="2455545"/>
          </a:xfrm>
          <a:prstGeom prst="rect">
            <a:avLst/>
          </a:prstGeom>
        </p:spPr>
      </p:pic>
      <p:sp>
        <p:nvSpPr>
          <p:cNvPr id="7" name="文本框 6"/>
          <p:cNvSpPr txBox="1"/>
          <p:nvPr/>
        </p:nvSpPr>
        <p:spPr>
          <a:xfrm>
            <a:off x="965835" y="3723640"/>
            <a:ext cx="3005455" cy="706755"/>
          </a:xfrm>
          <a:prstGeom prst="rect">
            <a:avLst/>
          </a:prstGeom>
          <a:noFill/>
        </p:spPr>
        <p:txBody>
          <a:bodyPr wrap="square" rtlCol="0">
            <a:spAutoFit/>
          </a:bodyPr>
          <a:p>
            <a:pPr algn="ctr">
              <a:buClrTx/>
              <a:buSzTx/>
              <a:buFontTx/>
            </a:pPr>
            <a:r>
              <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rPr>
              <a:t>疲劳驾驶监控系统</a:t>
            </a:r>
            <a:endPar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endParaRPr>
          </a:p>
          <a:p>
            <a:pPr algn="ctr">
              <a:buClrTx/>
              <a:buSzTx/>
              <a:buFontTx/>
            </a:pPr>
            <a:r>
              <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rPr>
              <a:t>流程图</a:t>
            </a:r>
            <a:endPar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313429" y="2675003"/>
            <a:ext cx="2517140" cy="783590"/>
          </a:xfrm>
          <a:prstGeom prst="rect">
            <a:avLst/>
          </a:prstGeom>
          <a:noFill/>
        </p:spPr>
        <p:txBody>
          <a:bodyPr wrap="none" rtlCol="0">
            <a:spAutoFit/>
          </a:bodyPr>
          <a:lstStyle>
            <a:defPPr>
              <a:defRPr lang="zh-CN"/>
            </a:defPPr>
            <a:lvl1pPr algn="ctr">
              <a:defRPr sz="4500" b="1" spc="98">
                <a:solidFill>
                  <a:srgbClr val="0B2C4F"/>
                </a:solidFill>
                <a:latin typeface="Arial" panose="020B0604020202090204"/>
                <a:ea typeface="微软雅黑" pitchFamily="34" charset="-122"/>
              </a:defRPr>
            </a:lvl1pPr>
          </a:lstStyle>
          <a:p>
            <a:r>
              <a:rPr lang="zh-CN" altLang="en-US" dirty="0">
                <a:sym typeface="Arial" panose="020B0604020202090204"/>
              </a:rPr>
              <a:t>模块设计</a:t>
            </a:r>
            <a:endParaRPr lang="zh-CN" altLang="en-US" dirty="0">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pitchFamily="34" charset="-122"/>
                <a:sym typeface="Arial" panose="020B0604020202090204"/>
              </a:endParaRPr>
            </a:p>
          </p:txBody>
        </p:sp>
        <p:sp>
          <p:nvSpPr>
            <p:cNvPr id="11" name="文本框 10"/>
            <p:cNvSpPr txBox="1"/>
            <p:nvPr/>
          </p:nvSpPr>
          <p:spPr>
            <a:xfrm>
              <a:off x="3723144" y="1827434"/>
              <a:ext cx="1594594" cy="11370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pitchFamily="34" charset="-122"/>
                  <a:sym typeface="Arial" panose="020B0604020202090204"/>
                </a:rPr>
                <a:t>06</a:t>
              </a:r>
              <a:endParaRPr lang="zh-CN" altLang="en-US" sz="4950" spc="98" dirty="0">
                <a:solidFill>
                  <a:prstClr val="white"/>
                </a:solidFill>
                <a:latin typeface="Arial" panose="020B0604020202090204"/>
                <a:ea typeface="微软雅黑" pitchFamily="34" charset="-122"/>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pitchFamily="34" charset="-122"/>
                <a:sym typeface="Arial" panose="020B0604020202090204"/>
              </a:rPr>
              <a:t>REPORT</a:t>
            </a:r>
            <a:endParaRPr lang="zh-CN" altLang="en-US" sz="1400" b="1" dirty="0">
              <a:solidFill>
                <a:srgbClr val="0B2C4F"/>
              </a:solidFill>
              <a:latin typeface="Arial" panose="020B0604020202090204"/>
              <a:ea typeface="微软雅黑" pitchFamily="34" charset="-122"/>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67157"/>
            <a:ext cx="8265036" cy="368300"/>
            <a:chOff x="549100" y="248633"/>
            <a:chExt cx="11020048" cy="491066"/>
          </a:xfrm>
        </p:grpSpPr>
        <p:sp>
          <p:nvSpPr>
            <p:cNvPr id="34" name="文本框 33"/>
            <p:cNvSpPr txBox="1"/>
            <p:nvPr/>
          </p:nvSpPr>
          <p:spPr>
            <a:xfrm>
              <a:off x="5294706" y="248633"/>
              <a:ext cx="1527387"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模块设计</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187450" y="771525"/>
            <a:ext cx="6990080" cy="1294765"/>
          </a:xfrm>
          <a:prstGeom prst="rect">
            <a:avLst/>
          </a:prstGeom>
          <a:noFill/>
        </p:spPr>
        <p:txBody>
          <a:bodyPr wrap="square" rtlCol="0">
            <a:noAutofit/>
          </a:bodyPr>
          <a:p>
            <a:pPr indent="457200"/>
            <a:r>
              <a:rPr lang="zh-CN" altLang="en-US">
                <a:solidFill>
                  <a:schemeClr val="accent3">
                    <a:lumMod val="50000"/>
                  </a:schemeClr>
                </a:solidFill>
                <a:latin typeface="微软雅黑" pitchFamily="34" charset="-122"/>
                <a:ea typeface="微软雅黑" pitchFamily="34" charset="-122"/>
                <a:cs typeface="微软雅黑" pitchFamily="34" charset="-122"/>
              </a:rPr>
              <a:t>模块设计是疲劳驾驶动态监测平台的核心组成部分，通过合理的模块划分和设计，确保系统的可维护性、可拓展性和高效性。本节将对平台的主要模块进行介绍，包括</a:t>
            </a:r>
            <a:r>
              <a:rPr lang="zh-CN" altLang="en-US" b="1">
                <a:solidFill>
                  <a:schemeClr val="accent3">
                    <a:lumMod val="50000"/>
                  </a:schemeClr>
                </a:solidFill>
                <a:latin typeface="微软雅黑" pitchFamily="34" charset="-122"/>
                <a:ea typeface="微软雅黑" pitchFamily="34" charset="-122"/>
                <a:cs typeface="微软雅黑" pitchFamily="34" charset="-122"/>
              </a:rPr>
              <a:t>用户模块、车辆监控模块、疲劳监测模块、数据统计模块、系统管理模块以及数据通信模块</a:t>
            </a:r>
            <a:r>
              <a:rPr lang="zh-CN" altLang="en-US">
                <a:solidFill>
                  <a:schemeClr val="accent3">
                    <a:lumMod val="50000"/>
                  </a:schemeClr>
                </a:solidFill>
                <a:latin typeface="微软雅黑" pitchFamily="34" charset="-122"/>
                <a:ea typeface="微软雅黑" pitchFamily="34" charset="-122"/>
                <a:cs typeface="微软雅黑" pitchFamily="34" charset="-122"/>
              </a:rPr>
              <a:t>。</a:t>
            </a:r>
            <a:endParaRPr lang="zh-CN" altLang="en-US"/>
          </a:p>
        </p:txBody>
      </p:sp>
      <p:sp>
        <p:nvSpPr>
          <p:cNvPr id="8" name="圆角矩形 7"/>
          <p:cNvSpPr/>
          <p:nvPr>
            <p:custDataLst>
              <p:tags r:id="rId1"/>
            </p:custDataLst>
          </p:nvPr>
        </p:nvSpPr>
        <p:spPr>
          <a:xfrm>
            <a:off x="1065530" y="2139315"/>
            <a:ext cx="1636395" cy="286385"/>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用户子系统</a:t>
            </a:r>
            <a:endParaRPr lang="zh-CN" sz="1400" b="1" dirty="0">
              <a:solidFill>
                <a:schemeClr val="bg1"/>
              </a:solidFill>
              <a:latin typeface="Arial" panose="020B0604020202090204"/>
              <a:ea typeface="微软雅黑" pitchFamily="34" charset="-122"/>
              <a:sym typeface="Arial" panose="020B0604020202090204"/>
            </a:endParaRPr>
          </a:p>
        </p:txBody>
      </p:sp>
      <p:sp>
        <p:nvSpPr>
          <p:cNvPr id="9" name="椭圆 8"/>
          <p:cNvSpPr/>
          <p:nvPr>
            <p:custDataLst>
              <p:tags r:id="rId2"/>
            </p:custDataLst>
          </p:nvPr>
        </p:nvSpPr>
        <p:spPr>
          <a:xfrm>
            <a:off x="634452" y="2147319"/>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altLang="zh-CN" sz="1600" b="1" dirty="0" smtClean="0">
                <a:latin typeface="Arial" panose="020B0604020202090204"/>
                <a:ea typeface="微软雅黑" pitchFamily="34" charset="-122"/>
                <a:sym typeface="Arial" panose="020B0604020202090204"/>
              </a:rPr>
              <a:t>1</a:t>
            </a:r>
            <a:endParaRPr lang="zh-CN" altLang="en-US" sz="1600" b="1" dirty="0">
              <a:latin typeface="Arial" panose="020B0604020202090204"/>
              <a:ea typeface="微软雅黑" pitchFamily="34" charset="-122"/>
              <a:sym typeface="Arial" panose="020B0604020202090204"/>
            </a:endParaRPr>
          </a:p>
        </p:txBody>
      </p:sp>
      <p:sp>
        <p:nvSpPr>
          <p:cNvPr id="10" name="圆角矩形 9"/>
          <p:cNvSpPr/>
          <p:nvPr>
            <p:custDataLst>
              <p:tags r:id="rId3"/>
            </p:custDataLst>
          </p:nvPr>
        </p:nvSpPr>
        <p:spPr>
          <a:xfrm>
            <a:off x="1547495" y="3363595"/>
            <a:ext cx="115570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用户模块</a:t>
            </a:r>
            <a:endParaRPr lang="zh-CN" sz="1400" b="1" dirty="0">
              <a:solidFill>
                <a:schemeClr val="bg1"/>
              </a:solidFill>
              <a:latin typeface="Arial" panose="020B0604020202090204"/>
              <a:ea typeface="微软雅黑" pitchFamily="34" charset="-122"/>
              <a:sym typeface="Arial" panose="020B0604020202090204"/>
            </a:endParaRPr>
          </a:p>
        </p:txBody>
      </p:sp>
      <p:sp>
        <p:nvSpPr>
          <p:cNvPr id="11" name="圆角矩形 10"/>
          <p:cNvSpPr/>
          <p:nvPr>
            <p:custDataLst>
              <p:tags r:id="rId4"/>
            </p:custDataLst>
          </p:nvPr>
        </p:nvSpPr>
        <p:spPr>
          <a:xfrm>
            <a:off x="3204210" y="2643505"/>
            <a:ext cx="1256665"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登录模块</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12" name="肘形连接符 11"/>
          <p:cNvCxnSpPr>
            <a:stCxn id="10" idx="3"/>
            <a:endCxn id="11" idx="1"/>
          </p:cNvCxnSpPr>
          <p:nvPr/>
        </p:nvCxnSpPr>
        <p:spPr>
          <a:xfrm flipV="1">
            <a:off x="2703195" y="2787015"/>
            <a:ext cx="501015" cy="720090"/>
          </a:xfrm>
          <a:prstGeom prst="bentConnector3">
            <a:avLst>
              <a:gd name="adj1" fmla="val 50063"/>
            </a:avLst>
          </a:prstGeom>
          <a:ln>
            <a:tailEnd type="arrow"/>
          </a:ln>
        </p:spPr>
        <p:style>
          <a:lnRef idx="2">
            <a:schemeClr val="accent1"/>
          </a:lnRef>
          <a:fillRef idx="0">
            <a:srgbClr val="FFFFFF"/>
          </a:fillRef>
          <a:effectRef idx="0">
            <a:srgbClr val="FFFFFF"/>
          </a:effectRef>
          <a:fontRef idx="minor">
            <a:schemeClr val="tx1"/>
          </a:fontRef>
        </p:style>
      </p:cxnSp>
      <p:sp>
        <p:nvSpPr>
          <p:cNvPr id="13" name="圆角矩形 12"/>
          <p:cNvSpPr/>
          <p:nvPr>
            <p:custDataLst>
              <p:tags r:id="rId5"/>
            </p:custDataLst>
          </p:nvPr>
        </p:nvSpPr>
        <p:spPr>
          <a:xfrm>
            <a:off x="3204210" y="3363595"/>
            <a:ext cx="1232535"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注册模块</a:t>
            </a:r>
            <a:endParaRPr lang="zh-CN" sz="1400" b="1" dirty="0">
              <a:solidFill>
                <a:schemeClr val="bg1"/>
              </a:solidFill>
              <a:latin typeface="Arial" panose="020B0604020202090204"/>
              <a:ea typeface="微软雅黑" pitchFamily="34" charset="-122"/>
              <a:sym typeface="Arial" panose="020B0604020202090204"/>
            </a:endParaRPr>
          </a:p>
        </p:txBody>
      </p:sp>
      <p:sp>
        <p:nvSpPr>
          <p:cNvPr id="14" name="圆角矩形 13"/>
          <p:cNvSpPr/>
          <p:nvPr>
            <p:custDataLst>
              <p:tags r:id="rId6"/>
            </p:custDataLst>
          </p:nvPr>
        </p:nvSpPr>
        <p:spPr>
          <a:xfrm>
            <a:off x="3204210" y="4083685"/>
            <a:ext cx="137922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个人中心模块</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15" name="肘形连接符 14"/>
          <p:cNvCxnSpPr>
            <a:stCxn id="10" idx="3"/>
            <a:endCxn id="13" idx="1"/>
          </p:cNvCxnSpPr>
          <p:nvPr/>
        </p:nvCxnSpPr>
        <p:spPr>
          <a:xfrm>
            <a:off x="2703195" y="3507105"/>
            <a:ext cx="501015" cy="317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肘形连接符 15"/>
          <p:cNvCxnSpPr>
            <a:stCxn id="10" idx="3"/>
            <a:endCxn id="14" idx="1"/>
          </p:cNvCxnSpPr>
          <p:nvPr/>
        </p:nvCxnSpPr>
        <p:spPr>
          <a:xfrm>
            <a:off x="2703195" y="3507105"/>
            <a:ext cx="501015" cy="720090"/>
          </a:xfrm>
          <a:prstGeom prst="bentConnector3">
            <a:avLst>
              <a:gd name="adj1" fmla="val 50063"/>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4608195" y="2623185"/>
            <a:ext cx="3569335" cy="306705"/>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允许已注册用户输入用户名和密码登录系统</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18" name="文本框 17"/>
          <p:cNvSpPr txBox="1"/>
          <p:nvPr/>
        </p:nvSpPr>
        <p:spPr>
          <a:xfrm>
            <a:off x="4644390" y="3291205"/>
            <a:ext cx="3569335" cy="521970"/>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允许新用户创建账户，提供必要信息以完成注册过程</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19" name="文本框 18"/>
          <p:cNvSpPr txBox="1"/>
          <p:nvPr/>
        </p:nvSpPr>
        <p:spPr>
          <a:xfrm>
            <a:off x="4644390" y="4063365"/>
            <a:ext cx="3569335" cy="306705"/>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允许用户查看和管理个人信息</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750"/>
                            </p:stCondLst>
                            <p:childTnLst>
                              <p:par>
                                <p:cTn id="17" presetID="2" presetClass="entr" presetSubtype="2" fill="hold" grpId="0" nodeType="after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5"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1000" fill="hold"/>
                                        <p:tgtEl>
                                          <p:spTgt spid="16"/>
                                        </p:tgtEl>
                                        <p:attrNameLst>
                                          <p:attrName>ppt_w</p:attrName>
                                        </p:attrNameLst>
                                      </p:cBhvr>
                                      <p:tavLst>
                                        <p:tav tm="0">
                                          <p:val>
                                            <p:strVal val="#ppt_w*0.70"/>
                                          </p:val>
                                        </p:tav>
                                        <p:tav tm="100000">
                                          <p:val>
                                            <p:strVal val="#ppt_w"/>
                                          </p:val>
                                        </p:tav>
                                      </p:tavLst>
                                    </p:anim>
                                    <p:anim calcmode="lin" valueType="num">
                                      <p:cBhvr>
                                        <p:cTn id="25" dur="1000" fill="hold"/>
                                        <p:tgtEl>
                                          <p:spTgt spid="16"/>
                                        </p:tgtEl>
                                        <p:attrNameLst>
                                          <p:attrName>ppt_h</p:attrName>
                                        </p:attrNameLst>
                                      </p:cBhvr>
                                      <p:tavLst>
                                        <p:tav tm="0">
                                          <p:val>
                                            <p:strVal val="#ppt_h"/>
                                          </p:val>
                                        </p:tav>
                                        <p:tav tm="100000">
                                          <p:val>
                                            <p:strVal val="#ppt_h"/>
                                          </p:val>
                                        </p:tav>
                                      </p:tavLst>
                                    </p:anim>
                                    <p:animEffect transition="in" filter="fade">
                                      <p:cBhvr>
                                        <p:cTn id="26" dur="1000"/>
                                        <p:tgtEl>
                                          <p:spTgt spid="16"/>
                                        </p:tgtEl>
                                      </p:cBhvr>
                                    </p:animEffect>
                                  </p:childTnLst>
                                </p:cTn>
                              </p:par>
                              <p:par>
                                <p:cTn id="27" presetID="55"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strVal val="#ppt_w*0.70"/>
                                          </p:val>
                                        </p:tav>
                                        <p:tav tm="100000">
                                          <p:val>
                                            <p:strVal val="#ppt_w"/>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animEffect transition="in" filter="fade">
                                      <p:cBhvr>
                                        <p:cTn id="31" dur="1000"/>
                                        <p:tgtEl>
                                          <p:spTgt spid="12"/>
                                        </p:tgtEl>
                                      </p:cBhvr>
                                    </p:animEffect>
                                  </p:childTnLst>
                                </p:cTn>
                              </p:par>
                              <p:par>
                                <p:cTn id="32" presetID="55"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1000" fill="hold"/>
                                        <p:tgtEl>
                                          <p:spTgt spid="15"/>
                                        </p:tgtEl>
                                        <p:attrNameLst>
                                          <p:attrName>ppt_w</p:attrName>
                                        </p:attrNameLst>
                                      </p:cBhvr>
                                      <p:tavLst>
                                        <p:tav tm="0">
                                          <p:val>
                                            <p:strVal val="#ppt_w*0.70"/>
                                          </p:val>
                                        </p:tav>
                                        <p:tav tm="100000">
                                          <p:val>
                                            <p:strVal val="#ppt_w"/>
                                          </p:val>
                                        </p:tav>
                                      </p:tavLst>
                                    </p:anim>
                                    <p:anim calcmode="lin" valueType="num">
                                      <p:cBhvr>
                                        <p:cTn id="35" dur="1000" fill="hold"/>
                                        <p:tgtEl>
                                          <p:spTgt spid="15"/>
                                        </p:tgtEl>
                                        <p:attrNameLst>
                                          <p:attrName>ppt_h</p:attrName>
                                        </p:attrNameLst>
                                      </p:cBhvr>
                                      <p:tavLst>
                                        <p:tav tm="0">
                                          <p:val>
                                            <p:strVal val="#ppt_h"/>
                                          </p:val>
                                        </p:tav>
                                        <p:tav tm="100000">
                                          <p:val>
                                            <p:strVal val="#ppt_h"/>
                                          </p:val>
                                        </p:tav>
                                      </p:tavLst>
                                    </p:anim>
                                    <p:animEffect transition="in" filter="fade">
                                      <p:cBhvr>
                                        <p:cTn id="36" dur="1000"/>
                                        <p:tgtEl>
                                          <p:spTgt spid="15"/>
                                        </p:tgtEl>
                                      </p:cBhvr>
                                    </p:animEffect>
                                  </p:childTnLst>
                                </p:cTn>
                              </p:par>
                            </p:childTnLst>
                          </p:cTn>
                        </p:par>
                        <p:par>
                          <p:cTn id="37" fill="hold">
                            <p:stCondLst>
                              <p:cond delay="2500"/>
                            </p:stCondLst>
                            <p:childTnLst>
                              <p:par>
                                <p:cTn id="38" presetID="2" presetClass="entr" presetSubtype="2" fill="hold" grpId="0" nodeType="afterEffect">
                                  <p:stCondLst>
                                    <p:cond delay="25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1+#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25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1+#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2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1+#ppt_w/2"/>
                                          </p:val>
                                        </p:tav>
                                        <p:tav tm="100000">
                                          <p:val>
                                            <p:strVal val="#ppt_x"/>
                                          </p:val>
                                        </p:tav>
                                      </p:tavLst>
                                    </p:anim>
                                    <p:anim calcmode="lin" valueType="num">
                                      <p:cBhvr additive="base">
                                        <p:cTn id="49" dur="500" fill="hold"/>
                                        <p:tgtEl>
                                          <p:spTgt spid="14"/>
                                        </p:tgtEl>
                                        <p:attrNameLst>
                                          <p:attrName>ppt_y</p:attrName>
                                        </p:attrNameLst>
                                      </p:cBhvr>
                                      <p:tavLst>
                                        <p:tav tm="0">
                                          <p:val>
                                            <p:strVal val="#ppt_y"/>
                                          </p:val>
                                        </p:tav>
                                        <p:tav tm="100000">
                                          <p:val>
                                            <p:strVal val="#ppt_y"/>
                                          </p:val>
                                        </p:tav>
                                      </p:tavLst>
                                    </p:anim>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down)">
                                      <p:cBhvr>
                                        <p:cTn id="53" dur="500"/>
                                        <p:tgtEl>
                                          <p:spTgt spid="17"/>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3" grpId="0" bldLvl="0" animBg="1"/>
      <p:bldP spid="14" grpId="0" bldLvl="0" animBg="1"/>
      <p:bldP spid="2" grpId="0"/>
      <p:bldP spid="17" grpId="0"/>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67157"/>
            <a:ext cx="8265036" cy="368300"/>
            <a:chOff x="549100" y="248633"/>
            <a:chExt cx="11020048" cy="491066"/>
          </a:xfrm>
        </p:grpSpPr>
        <p:sp>
          <p:nvSpPr>
            <p:cNvPr id="34" name="文本框 33"/>
            <p:cNvSpPr txBox="1"/>
            <p:nvPr/>
          </p:nvSpPr>
          <p:spPr>
            <a:xfrm>
              <a:off x="5294706" y="248633"/>
              <a:ext cx="1527387"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模块设计</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8" name="圆角矩形 7"/>
          <p:cNvSpPr/>
          <p:nvPr>
            <p:custDataLst>
              <p:tags r:id="rId1"/>
            </p:custDataLst>
          </p:nvPr>
        </p:nvSpPr>
        <p:spPr>
          <a:xfrm>
            <a:off x="993140" y="802005"/>
            <a:ext cx="1636395" cy="286385"/>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车辆监控子系统</a:t>
            </a:r>
            <a:endParaRPr lang="zh-CN" sz="1400" b="1" dirty="0">
              <a:solidFill>
                <a:schemeClr val="bg1"/>
              </a:solidFill>
              <a:latin typeface="Arial" panose="020B0604020202090204"/>
              <a:ea typeface="微软雅黑" pitchFamily="34" charset="-122"/>
              <a:sym typeface="Arial" panose="020B0604020202090204"/>
            </a:endParaRPr>
          </a:p>
        </p:txBody>
      </p:sp>
      <p:sp>
        <p:nvSpPr>
          <p:cNvPr id="9" name="椭圆 8"/>
          <p:cNvSpPr/>
          <p:nvPr>
            <p:custDataLst>
              <p:tags r:id="rId2"/>
            </p:custDataLst>
          </p:nvPr>
        </p:nvSpPr>
        <p:spPr>
          <a:xfrm>
            <a:off x="562062" y="810009"/>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altLang="zh-CN" sz="1600" b="1" dirty="0" smtClean="0">
                <a:latin typeface="Arial" panose="020B0604020202090204"/>
                <a:ea typeface="微软雅黑" pitchFamily="34" charset="-122"/>
                <a:sym typeface="Arial" panose="020B0604020202090204"/>
              </a:rPr>
              <a:t>2</a:t>
            </a:r>
            <a:endParaRPr lang="zh-CN" altLang="en-US" sz="1600" b="1" dirty="0">
              <a:latin typeface="Arial" panose="020B0604020202090204"/>
              <a:ea typeface="微软雅黑" pitchFamily="34" charset="-122"/>
              <a:sym typeface="Arial" panose="020B0604020202090204"/>
            </a:endParaRPr>
          </a:p>
        </p:txBody>
      </p:sp>
      <p:sp>
        <p:nvSpPr>
          <p:cNvPr id="10" name="圆角矩形 9"/>
          <p:cNvSpPr/>
          <p:nvPr>
            <p:custDataLst>
              <p:tags r:id="rId3"/>
            </p:custDataLst>
          </p:nvPr>
        </p:nvSpPr>
        <p:spPr>
          <a:xfrm>
            <a:off x="1228725" y="1451610"/>
            <a:ext cx="1402715"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车辆监控模块</a:t>
            </a:r>
            <a:endParaRPr lang="zh-CN" sz="1400" b="1" dirty="0">
              <a:solidFill>
                <a:schemeClr val="bg1"/>
              </a:solidFill>
              <a:latin typeface="Arial" panose="020B0604020202090204"/>
              <a:ea typeface="微软雅黑" pitchFamily="34" charset="-122"/>
              <a:sym typeface="Arial" panose="020B0604020202090204"/>
            </a:endParaRPr>
          </a:p>
        </p:txBody>
      </p:sp>
      <p:sp>
        <p:nvSpPr>
          <p:cNvPr id="11" name="圆角矩形 10"/>
          <p:cNvSpPr/>
          <p:nvPr>
            <p:custDataLst>
              <p:tags r:id="rId4"/>
            </p:custDataLst>
          </p:nvPr>
        </p:nvSpPr>
        <p:spPr>
          <a:xfrm>
            <a:off x="3107690" y="999490"/>
            <a:ext cx="1425575"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车辆列表模块</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12" name="肘形连接符 11"/>
          <p:cNvCxnSpPr>
            <a:stCxn id="10" idx="3"/>
            <a:endCxn id="11" idx="1"/>
          </p:cNvCxnSpPr>
          <p:nvPr/>
        </p:nvCxnSpPr>
        <p:spPr>
          <a:xfrm flipV="1">
            <a:off x="2631440" y="1143000"/>
            <a:ext cx="476250" cy="452120"/>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sp>
        <p:nvSpPr>
          <p:cNvPr id="14" name="圆角矩形 13"/>
          <p:cNvSpPr/>
          <p:nvPr>
            <p:custDataLst>
              <p:tags r:id="rId5"/>
            </p:custDataLst>
          </p:nvPr>
        </p:nvSpPr>
        <p:spPr>
          <a:xfrm>
            <a:off x="3107690" y="1948180"/>
            <a:ext cx="137922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车辆地图模块</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16" name="肘形连接符 15"/>
          <p:cNvCxnSpPr>
            <a:stCxn id="10" idx="3"/>
            <a:endCxn id="14" idx="1"/>
          </p:cNvCxnSpPr>
          <p:nvPr/>
        </p:nvCxnSpPr>
        <p:spPr>
          <a:xfrm>
            <a:off x="2631440" y="1595120"/>
            <a:ext cx="476250" cy="496570"/>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4511675" y="979170"/>
            <a:ext cx="3808095" cy="306705"/>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展示所有⻋辆的信息，包括⻋辆位置、状态等</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19" name="文本框 18"/>
          <p:cNvSpPr txBox="1"/>
          <p:nvPr/>
        </p:nvSpPr>
        <p:spPr>
          <a:xfrm>
            <a:off x="4572000" y="1837055"/>
            <a:ext cx="3569335" cy="521970"/>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在地图上显示⻋辆的位置，可以查看⻋辆的实时状态</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3" name="圆角矩形 2"/>
          <p:cNvSpPr/>
          <p:nvPr>
            <p:custDataLst>
              <p:tags r:id="rId6"/>
            </p:custDataLst>
          </p:nvPr>
        </p:nvSpPr>
        <p:spPr>
          <a:xfrm>
            <a:off x="993140" y="2390140"/>
            <a:ext cx="1636395" cy="286385"/>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疲劳检测子系统</a:t>
            </a:r>
            <a:endParaRPr lang="zh-CN" sz="1400" b="1" dirty="0">
              <a:solidFill>
                <a:schemeClr val="bg1"/>
              </a:solidFill>
              <a:latin typeface="Arial" panose="020B0604020202090204"/>
              <a:ea typeface="微软雅黑" pitchFamily="34" charset="-122"/>
              <a:sym typeface="Arial" panose="020B0604020202090204"/>
            </a:endParaRPr>
          </a:p>
        </p:txBody>
      </p:sp>
      <p:sp>
        <p:nvSpPr>
          <p:cNvPr id="4" name="椭圆 3"/>
          <p:cNvSpPr/>
          <p:nvPr>
            <p:custDataLst>
              <p:tags r:id="rId7"/>
            </p:custDataLst>
          </p:nvPr>
        </p:nvSpPr>
        <p:spPr>
          <a:xfrm>
            <a:off x="562062" y="2398144"/>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altLang="zh-CN" sz="1600" b="1" dirty="0" smtClean="0">
                <a:latin typeface="Arial" panose="020B0604020202090204"/>
                <a:ea typeface="微软雅黑" pitchFamily="34" charset="-122"/>
                <a:sym typeface="Arial" panose="020B0604020202090204"/>
              </a:rPr>
              <a:t>3</a:t>
            </a:r>
            <a:endParaRPr lang="zh-CN" altLang="en-US" sz="1600" b="1" dirty="0">
              <a:latin typeface="Arial" panose="020B0604020202090204"/>
              <a:ea typeface="微软雅黑" pitchFamily="34" charset="-122"/>
              <a:sym typeface="Arial" panose="020B0604020202090204"/>
            </a:endParaRPr>
          </a:p>
        </p:txBody>
      </p:sp>
      <p:sp>
        <p:nvSpPr>
          <p:cNvPr id="5" name="圆角矩形 4"/>
          <p:cNvSpPr/>
          <p:nvPr>
            <p:custDataLst>
              <p:tags r:id="rId8"/>
            </p:custDataLst>
          </p:nvPr>
        </p:nvSpPr>
        <p:spPr>
          <a:xfrm>
            <a:off x="1219200" y="3307715"/>
            <a:ext cx="1387475"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疲劳检测模块</a:t>
            </a:r>
            <a:endParaRPr lang="zh-CN" sz="1400" b="1" dirty="0">
              <a:solidFill>
                <a:schemeClr val="bg1"/>
              </a:solidFill>
              <a:latin typeface="Arial" panose="020B0604020202090204"/>
              <a:ea typeface="微软雅黑" pitchFamily="34" charset="-122"/>
              <a:sym typeface="Arial" panose="020B0604020202090204"/>
            </a:endParaRPr>
          </a:p>
        </p:txBody>
      </p:sp>
      <p:sp>
        <p:nvSpPr>
          <p:cNvPr id="6" name="圆角矩形 5"/>
          <p:cNvSpPr/>
          <p:nvPr>
            <p:custDataLst>
              <p:tags r:id="rId9"/>
            </p:custDataLst>
          </p:nvPr>
        </p:nvSpPr>
        <p:spPr>
          <a:xfrm>
            <a:off x="3107690" y="2587625"/>
            <a:ext cx="174244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实时视频监控模块</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7" name="肘形连接符 6"/>
          <p:cNvCxnSpPr>
            <a:stCxn id="5" idx="3"/>
            <a:endCxn id="6" idx="1"/>
          </p:cNvCxnSpPr>
          <p:nvPr/>
        </p:nvCxnSpPr>
        <p:spPr>
          <a:xfrm flipV="1">
            <a:off x="2606675" y="2731135"/>
            <a:ext cx="501015" cy="720090"/>
          </a:xfrm>
          <a:prstGeom prst="bentConnector3">
            <a:avLst>
              <a:gd name="adj1" fmla="val 50063"/>
            </a:avLst>
          </a:prstGeom>
          <a:ln>
            <a:tailEnd type="arrow"/>
          </a:ln>
        </p:spPr>
        <p:style>
          <a:lnRef idx="2">
            <a:schemeClr val="accent1"/>
          </a:lnRef>
          <a:fillRef idx="0">
            <a:srgbClr val="FFFFFF"/>
          </a:fillRef>
          <a:effectRef idx="0">
            <a:srgbClr val="FFFFFF"/>
          </a:effectRef>
          <a:fontRef idx="minor">
            <a:schemeClr val="tx1"/>
          </a:fontRef>
        </p:style>
      </p:cxnSp>
      <p:sp>
        <p:nvSpPr>
          <p:cNvPr id="20" name="圆角矩形 19"/>
          <p:cNvSpPr/>
          <p:nvPr>
            <p:custDataLst>
              <p:tags r:id="rId10"/>
            </p:custDataLst>
          </p:nvPr>
        </p:nvSpPr>
        <p:spPr>
          <a:xfrm>
            <a:off x="3107690" y="3307715"/>
            <a:ext cx="139446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疲劳检测模块</a:t>
            </a:r>
            <a:endParaRPr lang="zh-CN" sz="1400" b="1" dirty="0">
              <a:solidFill>
                <a:schemeClr val="bg1"/>
              </a:solidFill>
              <a:latin typeface="Arial" panose="020B0604020202090204"/>
              <a:ea typeface="微软雅黑" pitchFamily="34" charset="-122"/>
              <a:sym typeface="Arial" panose="020B0604020202090204"/>
            </a:endParaRPr>
          </a:p>
        </p:txBody>
      </p:sp>
      <p:sp>
        <p:nvSpPr>
          <p:cNvPr id="21" name="圆角矩形 20"/>
          <p:cNvSpPr/>
          <p:nvPr>
            <p:custDataLst>
              <p:tags r:id="rId11"/>
            </p:custDataLst>
          </p:nvPr>
        </p:nvSpPr>
        <p:spPr>
          <a:xfrm>
            <a:off x="3107690" y="4027805"/>
            <a:ext cx="137922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警告提示模块</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22" name="肘形连接符 21"/>
          <p:cNvCxnSpPr>
            <a:stCxn id="5" idx="3"/>
            <a:endCxn id="20" idx="1"/>
          </p:cNvCxnSpPr>
          <p:nvPr/>
        </p:nvCxnSpPr>
        <p:spPr>
          <a:xfrm>
            <a:off x="2606675" y="3451225"/>
            <a:ext cx="501015" cy="317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肘形连接符 22"/>
          <p:cNvCxnSpPr>
            <a:stCxn id="5" idx="3"/>
            <a:endCxn id="21" idx="1"/>
          </p:cNvCxnSpPr>
          <p:nvPr/>
        </p:nvCxnSpPr>
        <p:spPr>
          <a:xfrm>
            <a:off x="2606675" y="3451225"/>
            <a:ext cx="501015" cy="720090"/>
          </a:xfrm>
          <a:prstGeom prst="bentConnector3">
            <a:avLst>
              <a:gd name="adj1" fmla="val 50063"/>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4860290" y="2571750"/>
            <a:ext cx="3569335" cy="306705"/>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通过摄像头捕捉驾驶员的⾯部图像</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25" name="文本框 24"/>
          <p:cNvSpPr txBox="1"/>
          <p:nvPr/>
        </p:nvSpPr>
        <p:spPr>
          <a:xfrm>
            <a:off x="4547870" y="3235325"/>
            <a:ext cx="3569335" cy="521970"/>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分析驾驶员的⾯部特征，如眼睛闭合度、嘴巴张开程度等，检测疲劳状态</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26" name="文本框 25"/>
          <p:cNvSpPr txBox="1"/>
          <p:nvPr/>
        </p:nvSpPr>
        <p:spPr>
          <a:xfrm>
            <a:off x="4547870" y="4007485"/>
            <a:ext cx="3953510" cy="306705"/>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当检测到疲劳驾驶⾏为时，系统会发出警告提示</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2" fill="hold" grpId="0" nodeType="after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5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1+#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55"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strVal val="#ppt_w*0.70"/>
                                          </p:val>
                                        </p:tav>
                                        <p:tav tm="100000">
                                          <p:val>
                                            <p:strVal val="#ppt_w"/>
                                          </p:val>
                                        </p:tav>
                                      </p:tavLst>
                                    </p:anim>
                                    <p:anim calcmode="lin" valueType="num">
                                      <p:cBhvr>
                                        <p:cTn id="34" dur="1000" fill="hold"/>
                                        <p:tgtEl>
                                          <p:spTgt spid="12"/>
                                        </p:tgtEl>
                                        <p:attrNameLst>
                                          <p:attrName>ppt_h</p:attrName>
                                        </p:attrNameLst>
                                      </p:cBhvr>
                                      <p:tavLst>
                                        <p:tav tm="0">
                                          <p:val>
                                            <p:strVal val="#ppt_h"/>
                                          </p:val>
                                        </p:tav>
                                        <p:tav tm="100000">
                                          <p:val>
                                            <p:strVal val="#ppt_h"/>
                                          </p:val>
                                        </p:tav>
                                      </p:tavLst>
                                    </p:anim>
                                    <p:animEffect transition="in" filter="fade">
                                      <p:cBhvr>
                                        <p:cTn id="35" dur="1000"/>
                                        <p:tgtEl>
                                          <p:spTgt spid="12"/>
                                        </p:tgtEl>
                                      </p:cBhvr>
                                    </p:animEffect>
                                  </p:childTnLst>
                                </p:cTn>
                              </p:par>
                              <p:par>
                                <p:cTn id="36" presetID="55"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1000" fill="hold"/>
                                        <p:tgtEl>
                                          <p:spTgt spid="16"/>
                                        </p:tgtEl>
                                        <p:attrNameLst>
                                          <p:attrName>ppt_w</p:attrName>
                                        </p:attrNameLst>
                                      </p:cBhvr>
                                      <p:tavLst>
                                        <p:tav tm="0">
                                          <p:val>
                                            <p:strVal val="#ppt_w*0.70"/>
                                          </p:val>
                                        </p:tav>
                                        <p:tav tm="100000">
                                          <p:val>
                                            <p:strVal val="#ppt_w"/>
                                          </p:val>
                                        </p:tav>
                                      </p:tavLst>
                                    </p:anim>
                                    <p:anim calcmode="lin" valueType="num">
                                      <p:cBhvr>
                                        <p:cTn id="39" dur="1000" fill="hold"/>
                                        <p:tgtEl>
                                          <p:spTgt spid="16"/>
                                        </p:tgtEl>
                                        <p:attrNameLst>
                                          <p:attrName>ppt_h</p:attrName>
                                        </p:attrNameLst>
                                      </p:cBhvr>
                                      <p:tavLst>
                                        <p:tav tm="0">
                                          <p:val>
                                            <p:strVal val="#ppt_h"/>
                                          </p:val>
                                        </p:tav>
                                        <p:tav tm="100000">
                                          <p:val>
                                            <p:strVal val="#ppt_h"/>
                                          </p:val>
                                        </p:tav>
                                      </p:tavLst>
                                    </p:anim>
                                    <p:animEffect transition="in" filter="fade">
                                      <p:cBhvr>
                                        <p:cTn id="40" dur="1000"/>
                                        <p:tgtEl>
                                          <p:spTgt spid="16"/>
                                        </p:tgtEl>
                                      </p:cBhvr>
                                    </p:animEffect>
                                  </p:childTnLst>
                                </p:cTn>
                              </p:par>
                              <p:par>
                                <p:cTn id="41" presetID="55"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1000" fill="hold"/>
                                        <p:tgtEl>
                                          <p:spTgt spid="7"/>
                                        </p:tgtEl>
                                        <p:attrNameLst>
                                          <p:attrName>ppt_w</p:attrName>
                                        </p:attrNameLst>
                                      </p:cBhvr>
                                      <p:tavLst>
                                        <p:tav tm="0">
                                          <p:val>
                                            <p:strVal val="#ppt_w*0.70"/>
                                          </p:val>
                                        </p:tav>
                                        <p:tav tm="100000">
                                          <p:val>
                                            <p:strVal val="#ppt_w"/>
                                          </p:val>
                                        </p:tav>
                                      </p:tavLst>
                                    </p:anim>
                                    <p:anim calcmode="lin" valueType="num">
                                      <p:cBhvr>
                                        <p:cTn id="44" dur="1000" fill="hold"/>
                                        <p:tgtEl>
                                          <p:spTgt spid="7"/>
                                        </p:tgtEl>
                                        <p:attrNameLst>
                                          <p:attrName>ppt_h</p:attrName>
                                        </p:attrNameLst>
                                      </p:cBhvr>
                                      <p:tavLst>
                                        <p:tav tm="0">
                                          <p:val>
                                            <p:strVal val="#ppt_h"/>
                                          </p:val>
                                        </p:tav>
                                        <p:tav tm="100000">
                                          <p:val>
                                            <p:strVal val="#ppt_h"/>
                                          </p:val>
                                        </p:tav>
                                      </p:tavLst>
                                    </p:anim>
                                    <p:animEffect transition="in" filter="fade">
                                      <p:cBhvr>
                                        <p:cTn id="45" dur="1000"/>
                                        <p:tgtEl>
                                          <p:spTgt spid="7"/>
                                        </p:tgtEl>
                                      </p:cBhvr>
                                    </p:animEffect>
                                  </p:childTnLst>
                                </p:cTn>
                              </p:par>
                              <p:par>
                                <p:cTn id="46" presetID="55"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1000" fill="hold"/>
                                        <p:tgtEl>
                                          <p:spTgt spid="22"/>
                                        </p:tgtEl>
                                        <p:attrNameLst>
                                          <p:attrName>ppt_w</p:attrName>
                                        </p:attrNameLst>
                                      </p:cBhvr>
                                      <p:tavLst>
                                        <p:tav tm="0">
                                          <p:val>
                                            <p:strVal val="#ppt_w*0.70"/>
                                          </p:val>
                                        </p:tav>
                                        <p:tav tm="100000">
                                          <p:val>
                                            <p:strVal val="#ppt_w"/>
                                          </p:val>
                                        </p:tav>
                                      </p:tavLst>
                                    </p:anim>
                                    <p:anim calcmode="lin" valueType="num">
                                      <p:cBhvr>
                                        <p:cTn id="49" dur="1000" fill="hold"/>
                                        <p:tgtEl>
                                          <p:spTgt spid="22"/>
                                        </p:tgtEl>
                                        <p:attrNameLst>
                                          <p:attrName>ppt_h</p:attrName>
                                        </p:attrNameLst>
                                      </p:cBhvr>
                                      <p:tavLst>
                                        <p:tav tm="0">
                                          <p:val>
                                            <p:strVal val="#ppt_h"/>
                                          </p:val>
                                        </p:tav>
                                        <p:tav tm="100000">
                                          <p:val>
                                            <p:strVal val="#ppt_h"/>
                                          </p:val>
                                        </p:tav>
                                      </p:tavLst>
                                    </p:anim>
                                    <p:animEffect transition="in" filter="fade">
                                      <p:cBhvr>
                                        <p:cTn id="50" dur="1000"/>
                                        <p:tgtEl>
                                          <p:spTgt spid="22"/>
                                        </p:tgtEl>
                                      </p:cBhvr>
                                    </p:animEffect>
                                  </p:childTnLst>
                                </p:cTn>
                              </p:par>
                              <p:par>
                                <p:cTn id="51" presetID="55"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1000" fill="hold"/>
                                        <p:tgtEl>
                                          <p:spTgt spid="23"/>
                                        </p:tgtEl>
                                        <p:attrNameLst>
                                          <p:attrName>ppt_w</p:attrName>
                                        </p:attrNameLst>
                                      </p:cBhvr>
                                      <p:tavLst>
                                        <p:tav tm="0">
                                          <p:val>
                                            <p:strVal val="#ppt_w*0.70"/>
                                          </p:val>
                                        </p:tav>
                                        <p:tav tm="100000">
                                          <p:val>
                                            <p:strVal val="#ppt_w"/>
                                          </p:val>
                                        </p:tav>
                                      </p:tavLst>
                                    </p:anim>
                                    <p:anim calcmode="lin" valueType="num">
                                      <p:cBhvr>
                                        <p:cTn id="54" dur="1000" fill="hold"/>
                                        <p:tgtEl>
                                          <p:spTgt spid="23"/>
                                        </p:tgtEl>
                                        <p:attrNameLst>
                                          <p:attrName>ppt_h</p:attrName>
                                        </p:attrNameLst>
                                      </p:cBhvr>
                                      <p:tavLst>
                                        <p:tav tm="0">
                                          <p:val>
                                            <p:strVal val="#ppt_h"/>
                                          </p:val>
                                        </p:tav>
                                        <p:tav tm="100000">
                                          <p:val>
                                            <p:strVal val="#ppt_h"/>
                                          </p:val>
                                        </p:tav>
                                      </p:tavLst>
                                    </p:anim>
                                    <p:animEffect transition="in" filter="fade">
                                      <p:cBhvr>
                                        <p:cTn id="55" dur="1000"/>
                                        <p:tgtEl>
                                          <p:spTgt spid="23"/>
                                        </p:tgtEl>
                                      </p:cBhvr>
                                    </p:animEffect>
                                  </p:childTnLst>
                                </p:cTn>
                              </p:par>
                            </p:childTnLst>
                          </p:cTn>
                        </p:par>
                        <p:par>
                          <p:cTn id="56" fill="hold">
                            <p:stCondLst>
                              <p:cond delay="2500"/>
                            </p:stCondLst>
                            <p:childTnLst>
                              <p:par>
                                <p:cTn id="57" presetID="2" presetClass="entr" presetSubtype="2" fill="hold" grpId="0" nodeType="afterEffect">
                                  <p:stCondLst>
                                    <p:cond delay="25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1+#ppt_w/2"/>
                                          </p:val>
                                        </p:tav>
                                        <p:tav tm="100000">
                                          <p:val>
                                            <p:strVal val="#ppt_x"/>
                                          </p:val>
                                        </p:tav>
                                      </p:tavLst>
                                    </p:anim>
                                    <p:anim calcmode="lin" valueType="num">
                                      <p:cBhvr additive="base">
                                        <p:cTn id="60" dur="500" fill="hold"/>
                                        <p:tgtEl>
                                          <p:spTgt spid="11"/>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1+#ppt_w/2"/>
                                          </p:val>
                                        </p:tav>
                                        <p:tav tm="100000">
                                          <p:val>
                                            <p:strVal val="#ppt_x"/>
                                          </p:val>
                                        </p:tav>
                                      </p:tavLst>
                                    </p:anim>
                                    <p:anim calcmode="lin" valueType="num">
                                      <p:cBhvr additive="base">
                                        <p:cTn id="64" dur="500" fill="hold"/>
                                        <p:tgtEl>
                                          <p:spTgt spid="14"/>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25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1+#ppt_w/2"/>
                                          </p:val>
                                        </p:tav>
                                        <p:tav tm="100000">
                                          <p:val>
                                            <p:strVal val="#ppt_x"/>
                                          </p:val>
                                        </p:tav>
                                      </p:tavLst>
                                    </p:anim>
                                    <p:anim calcmode="lin" valueType="num">
                                      <p:cBhvr additive="base">
                                        <p:cTn id="68" dur="500" fill="hold"/>
                                        <p:tgtEl>
                                          <p:spTgt spid="6"/>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25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1+#ppt_w/2"/>
                                          </p:val>
                                        </p:tav>
                                        <p:tav tm="100000">
                                          <p:val>
                                            <p:strVal val="#ppt_x"/>
                                          </p:val>
                                        </p:tav>
                                      </p:tavLst>
                                    </p:anim>
                                    <p:anim calcmode="lin" valueType="num">
                                      <p:cBhvr additive="base">
                                        <p:cTn id="72" dur="500" fill="hold"/>
                                        <p:tgtEl>
                                          <p:spTgt spid="20"/>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25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1+#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childTnLst>
                          </p:cTn>
                        </p:par>
                        <p:par>
                          <p:cTn id="77" fill="hold">
                            <p:stCondLst>
                              <p:cond delay="3250"/>
                            </p:stCondLst>
                            <p:childTnLst>
                              <p:par>
                                <p:cTn id="78" presetID="10" presetClass="entr" presetSubtype="0" fill="hold" grpId="0" nodeType="after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4" grpId="0" bldLvl="0" animBg="1"/>
      <p:bldP spid="3" grpId="0" bldLvl="0" animBg="1"/>
      <p:bldP spid="4" grpId="0" bldLvl="0" animBg="1"/>
      <p:bldP spid="5" grpId="0" bldLvl="0" animBg="1"/>
      <p:bldP spid="6" grpId="0" bldLvl="0" animBg="1"/>
      <p:bldP spid="20" grpId="0" bldLvl="0" animBg="1"/>
      <p:bldP spid="21" grpId="0" bldLvl="0" animBg="1"/>
      <p:bldP spid="17" grpId="0"/>
      <p:bldP spid="19" grpId="0"/>
      <p:bldP spid="24" grpId="0"/>
      <p:bldP spid="25"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51460" y="915035"/>
            <a:ext cx="5118735" cy="4001770"/>
          </a:xfrm>
          <a:prstGeom prst="rect">
            <a:avLst/>
          </a:prstGeom>
        </p:spPr>
      </p:pic>
      <p:grpSp>
        <p:nvGrpSpPr>
          <p:cNvPr id="30" name="组合 29"/>
          <p:cNvGrpSpPr/>
          <p:nvPr/>
        </p:nvGrpSpPr>
        <p:grpSpPr>
          <a:xfrm>
            <a:off x="411825" y="267157"/>
            <a:ext cx="8265036" cy="368300"/>
            <a:chOff x="549100" y="248633"/>
            <a:chExt cx="11020048" cy="491066"/>
          </a:xfrm>
        </p:grpSpPr>
        <p:sp>
          <p:nvSpPr>
            <p:cNvPr id="34" name="文本框 33"/>
            <p:cNvSpPr txBox="1"/>
            <p:nvPr>
              <p:custDataLst>
                <p:tags r:id="rId3"/>
              </p:custDataLst>
            </p:nvPr>
          </p:nvSpPr>
          <p:spPr>
            <a:xfrm>
              <a:off x="5294706" y="248633"/>
              <a:ext cx="1530773" cy="491066"/>
            </a:xfrm>
            <a:prstGeom prst="rect">
              <a:avLst/>
            </a:prstGeom>
            <a:noFill/>
          </p:spPr>
          <p:txBody>
            <a:bodyPr wrap="none" rtlCol="0">
              <a:spAutoFit/>
            </a:bodyPr>
            <a:p>
              <a:pPr algn="l"/>
              <a:r>
                <a:rPr lang="zh-CN" altLang="en-US" b="1" spc="98" dirty="0" smtClean="0">
                  <a:solidFill>
                    <a:srgbClr val="0B2C4F"/>
                  </a:solidFill>
                  <a:latin typeface="Arial" panose="020B0604020202090204"/>
                  <a:ea typeface="微软雅黑" pitchFamily="34" charset="-122"/>
                  <a:sym typeface="Arial" panose="020B0604020202090204"/>
                </a:rPr>
                <a:t>疲劳检测</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custDataLst>
                <p:tags r:id="rId4"/>
              </p:custDataLst>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5"/>
              </p:custDataLst>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custDataLst>
              <p:tags r:id="rId6"/>
            </p:custDataLst>
          </p:nvPr>
        </p:nvPicPr>
        <p:blipFill>
          <a:blip r:embed="rId7"/>
          <a:stretch>
            <a:fillRect/>
          </a:stretch>
        </p:blipFill>
        <p:spPr>
          <a:xfrm>
            <a:off x="5435600" y="1184910"/>
            <a:ext cx="3465830" cy="1818640"/>
          </a:xfrm>
          <a:prstGeom prst="rect">
            <a:avLst/>
          </a:prstGeom>
        </p:spPr>
      </p:pic>
      <p:pic>
        <p:nvPicPr>
          <p:cNvPr id="6" name="图片 5"/>
          <p:cNvPicPr>
            <a:picLocks noChangeAspect="1"/>
          </p:cNvPicPr>
          <p:nvPr>
            <p:custDataLst>
              <p:tags r:id="rId8"/>
            </p:custDataLst>
          </p:nvPr>
        </p:nvPicPr>
        <p:blipFill>
          <a:blip r:embed="rId9"/>
          <a:stretch>
            <a:fillRect/>
          </a:stretch>
        </p:blipFill>
        <p:spPr>
          <a:xfrm>
            <a:off x="5579745" y="3003550"/>
            <a:ext cx="3392170" cy="1962785"/>
          </a:xfrm>
          <a:prstGeom prst="rect">
            <a:avLst/>
          </a:prstGeom>
        </p:spPr>
      </p:pic>
      <p:sp>
        <p:nvSpPr>
          <p:cNvPr id="7" name="文本框 6"/>
          <p:cNvSpPr txBox="1"/>
          <p:nvPr/>
        </p:nvSpPr>
        <p:spPr>
          <a:xfrm>
            <a:off x="617220" y="593090"/>
            <a:ext cx="3048000" cy="368300"/>
          </a:xfrm>
          <a:prstGeom prst="rect">
            <a:avLst/>
          </a:prstGeom>
          <a:noFill/>
        </p:spPr>
        <p:txBody>
          <a:bodyPr wrap="square" rtlCol="0">
            <a:spAutoFit/>
          </a:bodyPr>
          <a:p>
            <a:r>
              <a:rPr lang="en-US" altLang="zh-CN"/>
              <a:t>Vue   </a:t>
            </a:r>
            <a:r>
              <a:rPr lang="zh-CN" altLang="en-US"/>
              <a:t>摄像头</a:t>
            </a:r>
            <a:r>
              <a:rPr lang="zh-CN" altLang="en-US"/>
              <a:t>采集</a:t>
            </a:r>
            <a:endParaRPr lang="zh-CN" altLang="en-US"/>
          </a:p>
        </p:txBody>
      </p:sp>
      <p:sp>
        <p:nvSpPr>
          <p:cNvPr id="8" name="文本框 7"/>
          <p:cNvSpPr txBox="1"/>
          <p:nvPr/>
        </p:nvSpPr>
        <p:spPr>
          <a:xfrm>
            <a:off x="5572125" y="714375"/>
            <a:ext cx="3048000" cy="368300"/>
          </a:xfrm>
          <a:prstGeom prst="rect">
            <a:avLst/>
          </a:prstGeom>
          <a:noFill/>
        </p:spPr>
        <p:txBody>
          <a:bodyPr wrap="square" rtlCol="0">
            <a:spAutoFit/>
          </a:bodyPr>
          <a:p>
            <a:r>
              <a:rPr lang="en-US" altLang="zh-CN"/>
              <a:t>Flask   Socket.IO</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4943339" y="235933"/>
              <a:ext cx="2273300"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HOG特征</a:t>
              </a:r>
              <a:r>
                <a:rPr lang="zh-CN" altLang="en-US" b="1" spc="98" dirty="0" smtClean="0">
                  <a:solidFill>
                    <a:srgbClr val="0B2C4F"/>
                  </a:solidFill>
                  <a:latin typeface="Arial" panose="020B0604020202090204"/>
                  <a:ea typeface="微软雅黑" pitchFamily="34" charset="-122"/>
                  <a:sym typeface="Arial" panose="020B0604020202090204"/>
                </a:rPr>
                <a:t>提取</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22960" y="995045"/>
            <a:ext cx="3048000" cy="2122805"/>
          </a:xfrm>
          <a:prstGeom prst="rect">
            <a:avLst/>
          </a:prstGeom>
          <a:noFill/>
        </p:spPr>
        <p:txBody>
          <a:bodyPr wrap="square" rtlCol="0">
            <a:spAutoFit/>
          </a:bodyPr>
          <a:p>
            <a:r>
              <a:rPr lang="zh-CN" altLang="en-US" sz="2400" b="1">
                <a:sym typeface="+mn-ea"/>
              </a:rPr>
              <a:t>图像灰度化</a:t>
            </a:r>
            <a:endParaRPr lang="zh-CN" altLang="en-US" b="1"/>
          </a:p>
          <a:p>
            <a:endParaRPr lang="zh-CN" altLang="en-US"/>
          </a:p>
          <a:p>
            <a:r>
              <a:rPr lang="zh-CN" altLang="en-US"/>
              <a:t>将输入图像转换为灰度图像，进行 Gamma 校正，完成对整个图像的归一化。降低局部光照不均匀或者阴影的影响</a:t>
            </a:r>
            <a:endParaRPr lang="zh-CN" altLang="en-US"/>
          </a:p>
        </p:txBody>
      </p:sp>
      <p:sp>
        <p:nvSpPr>
          <p:cNvPr id="4" name="文本框 3"/>
          <p:cNvSpPr txBox="1"/>
          <p:nvPr/>
        </p:nvSpPr>
        <p:spPr>
          <a:xfrm>
            <a:off x="4787900" y="915670"/>
            <a:ext cx="3649345" cy="1291590"/>
          </a:xfrm>
          <a:prstGeom prst="rect">
            <a:avLst/>
          </a:prstGeom>
          <a:noFill/>
        </p:spPr>
        <p:txBody>
          <a:bodyPr wrap="square" rtlCol="0">
            <a:spAutoFit/>
          </a:bodyPr>
          <a:p>
            <a:r>
              <a:rPr lang="zh-CN" altLang="en-US" sz="2400" b="1"/>
              <a:t>计算梯度</a:t>
            </a:r>
            <a:endParaRPr lang="zh-CN" altLang="en-US" sz="2400" b="1"/>
          </a:p>
          <a:p>
            <a:endParaRPr lang="zh-CN" altLang="en-US"/>
          </a:p>
          <a:p>
            <a:r>
              <a:rPr lang="zh-CN" altLang="en-US"/>
              <a:t>计算水平和垂直方向的图像梯度</a:t>
            </a:r>
            <a:endParaRPr lang="zh-CN" altLang="en-US"/>
          </a:p>
          <a:p>
            <a:r>
              <a:rPr lang="zh-CN" altLang="en-US"/>
              <a:t>计算梯度幅值和方向</a:t>
            </a:r>
            <a:endParaRPr lang="zh-CN" altLang="en-US"/>
          </a:p>
        </p:txBody>
      </p:sp>
      <p:pic>
        <p:nvPicPr>
          <p:cNvPr id="7" name="334E55B0-647D-440b-865C-3EC943EB4CBC-1" descr="/private/var/folders/01/_x92y8817tb15hs89177szgm0000gn/T/com.kingsoft.wpsoffice.mac/wpsoffice.lygdsmwpsoffice"/>
          <p:cNvPicPr>
            <a:picLocks noChangeAspect="1"/>
          </p:cNvPicPr>
          <p:nvPr/>
        </p:nvPicPr>
        <p:blipFill>
          <a:blip r:embed="rId1"/>
          <a:stretch>
            <a:fillRect/>
          </a:stretch>
        </p:blipFill>
        <p:spPr>
          <a:xfrm>
            <a:off x="899160" y="3363595"/>
            <a:ext cx="3114675" cy="364490"/>
          </a:xfrm>
          <a:prstGeom prst="rect">
            <a:avLst/>
          </a:prstGeom>
        </p:spPr>
      </p:pic>
      <p:pic>
        <p:nvPicPr>
          <p:cNvPr id="8" name="334E55B0-647D-440b-865C-3EC943EB4CBC-2" descr="wpsoffice"/>
          <p:cNvPicPr>
            <a:picLocks noChangeAspect="1"/>
          </p:cNvPicPr>
          <p:nvPr/>
        </p:nvPicPr>
        <p:blipFill>
          <a:blip r:embed="rId2"/>
          <a:stretch>
            <a:fillRect/>
          </a:stretch>
        </p:blipFill>
        <p:spPr>
          <a:xfrm>
            <a:off x="4859655" y="2535555"/>
            <a:ext cx="3623945" cy="1736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2438083" y="2675003"/>
            <a:ext cx="4267835" cy="783590"/>
          </a:xfrm>
          <a:prstGeom prst="rect">
            <a:avLst/>
          </a:prstGeom>
          <a:noFill/>
        </p:spPr>
        <p:txBody>
          <a:bodyPr wrap="none" rtlCol="0">
            <a:spAutoFit/>
          </a:bodyPr>
          <a:lstStyle/>
          <a:p>
            <a:pPr algn="ctr"/>
            <a:r>
              <a:rPr lang="zh-CN" altLang="en-US" sz="4500" b="1" spc="98" dirty="0">
                <a:solidFill>
                  <a:srgbClr val="0B2C4F"/>
                </a:solidFill>
                <a:latin typeface="Arial" panose="020B0604020202090204"/>
                <a:ea typeface="微软雅黑" pitchFamily="34" charset="-122"/>
                <a:sym typeface="Arial" panose="020B0604020202090204"/>
              </a:rPr>
              <a:t>项目背景与目的</a:t>
            </a:r>
            <a:endParaRPr lang="zh-CN" altLang="en-US" sz="4500" b="1" spc="98" dirty="0">
              <a:solidFill>
                <a:srgbClr val="0B2C4F"/>
              </a:solidFill>
              <a:latin typeface="Arial" panose="020B0604020202090204"/>
              <a:ea typeface="微软雅黑" pitchFamily="34" charset="-122"/>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pitchFamily="34" charset="-122"/>
                <a:sym typeface="Arial" panose="020B0604020202090204"/>
              </a:endParaRPr>
            </a:p>
          </p:txBody>
        </p:sp>
        <p:sp>
          <p:nvSpPr>
            <p:cNvPr id="11" name="文本框 10"/>
            <p:cNvSpPr txBox="1"/>
            <p:nvPr/>
          </p:nvSpPr>
          <p:spPr>
            <a:xfrm>
              <a:off x="3723144" y="1827434"/>
              <a:ext cx="1594594" cy="1137074"/>
            </a:xfrm>
            <a:prstGeom prst="rect">
              <a:avLst/>
            </a:prstGeom>
            <a:noFill/>
          </p:spPr>
          <p:txBody>
            <a:bodyPr wrap="square" rtlCol="0">
              <a:spAutoFit/>
            </a:bodyPr>
            <a:lstStyle/>
            <a:p>
              <a:pPr algn="ctr"/>
              <a:r>
                <a:rPr lang="en-US" altLang="zh-CN" sz="4950" spc="98" dirty="0">
                  <a:solidFill>
                    <a:prstClr val="white"/>
                  </a:solidFill>
                  <a:latin typeface="Arial" panose="020B0604020202090204"/>
                  <a:ea typeface="微软雅黑" pitchFamily="34" charset="-122"/>
                  <a:sym typeface="Arial" panose="020B0604020202090204"/>
                </a:rPr>
                <a:t>01</a:t>
              </a:r>
              <a:endParaRPr lang="zh-CN" altLang="en-US" sz="4950" spc="98" dirty="0">
                <a:solidFill>
                  <a:prstClr val="white"/>
                </a:solidFill>
                <a:latin typeface="Arial" panose="020B0604020202090204"/>
                <a:ea typeface="微软雅黑" pitchFamily="34" charset="-122"/>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9" name="文本框 28"/>
          <p:cNvSpPr txBox="1"/>
          <p:nvPr/>
        </p:nvSpPr>
        <p:spPr>
          <a:xfrm>
            <a:off x="1510918" y="234578"/>
            <a:ext cx="6142335" cy="307777"/>
          </a:xfrm>
          <a:prstGeom prst="rect">
            <a:avLst/>
          </a:prstGeom>
          <a:noFill/>
        </p:spPr>
        <p:txBody>
          <a:bodyPr wrap="square" rtlCol="0">
            <a:spAutoFit/>
          </a:bodyPr>
          <a:lstStyle/>
          <a:p>
            <a:pPr algn="ctr"/>
            <a:r>
              <a:rPr lang="en-US" altLang="zh-CN" sz="1400" b="1" dirty="0">
                <a:solidFill>
                  <a:srgbClr val="0B2C4F"/>
                </a:solidFill>
                <a:latin typeface="Arial" panose="020B0604020202090204"/>
                <a:ea typeface="微软雅黑" pitchFamily="34" charset="-122"/>
                <a:sym typeface="Arial" panose="020B0604020202090204"/>
              </a:rPr>
              <a:t>RETEST REPORT</a:t>
            </a:r>
            <a:endParaRPr lang="en-US" altLang="zh-CN" sz="1400" b="1" dirty="0">
              <a:solidFill>
                <a:srgbClr val="0B2C4F"/>
              </a:solidFill>
              <a:latin typeface="Arial" panose="020B0604020202090204"/>
              <a:ea typeface="微软雅黑" pitchFamily="34" charset="-122"/>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53" presetClass="entr" presetSubtype="16"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22325" y="771525"/>
            <a:ext cx="3048000" cy="1568450"/>
          </a:xfrm>
          <a:prstGeom prst="rect">
            <a:avLst/>
          </a:prstGeom>
          <a:noFill/>
        </p:spPr>
        <p:txBody>
          <a:bodyPr wrap="square" rtlCol="0">
            <a:spAutoFit/>
          </a:bodyPr>
          <a:p>
            <a:r>
              <a:rPr lang="zh-CN" altLang="en-US" sz="2400" b="1"/>
              <a:t>创建梯度直方图</a:t>
            </a:r>
            <a:endParaRPr lang="zh-CN" altLang="en-US" sz="2400" b="1"/>
          </a:p>
          <a:p>
            <a:endParaRPr lang="zh-CN" altLang="en-US"/>
          </a:p>
          <a:p>
            <a:r>
              <a:rPr lang="zh-CN" altLang="en-US"/>
              <a:t>将图像划分为小的重叠的单元块。对每个单元块计算直方图。</a:t>
            </a:r>
            <a:endParaRPr lang="zh-CN" altLang="en-US"/>
          </a:p>
        </p:txBody>
      </p:sp>
      <p:sp>
        <p:nvSpPr>
          <p:cNvPr id="4" name="文本框 3"/>
          <p:cNvSpPr txBox="1"/>
          <p:nvPr/>
        </p:nvSpPr>
        <p:spPr>
          <a:xfrm>
            <a:off x="822325" y="3363595"/>
            <a:ext cx="3048000" cy="1291590"/>
          </a:xfrm>
          <a:prstGeom prst="rect">
            <a:avLst/>
          </a:prstGeom>
          <a:noFill/>
        </p:spPr>
        <p:txBody>
          <a:bodyPr wrap="square" rtlCol="0">
            <a:spAutoFit/>
          </a:bodyPr>
          <a:p>
            <a:r>
              <a:rPr lang="zh-CN" altLang="en-US" sz="2400" b="1"/>
              <a:t>块归一化</a:t>
            </a:r>
            <a:endParaRPr lang="zh-CN" altLang="en-US" sz="2400" b="1"/>
          </a:p>
          <a:p>
            <a:endParaRPr lang="zh-CN" altLang="en-US"/>
          </a:p>
          <a:p>
            <a:r>
              <a:rPr lang="zh-CN" altLang="en-US"/>
              <a:t>遍历图像中的每个单元块，对每个块进行归一化</a:t>
            </a:r>
            <a:endParaRPr lang="zh-CN" altLang="en-US"/>
          </a:p>
        </p:txBody>
      </p:sp>
      <p:sp>
        <p:nvSpPr>
          <p:cNvPr id="3" name="文本框 2"/>
          <p:cNvSpPr txBox="1"/>
          <p:nvPr/>
        </p:nvSpPr>
        <p:spPr>
          <a:xfrm>
            <a:off x="4932045" y="3147695"/>
            <a:ext cx="3048000" cy="1568450"/>
          </a:xfrm>
          <a:prstGeom prst="rect">
            <a:avLst/>
          </a:prstGeom>
          <a:noFill/>
        </p:spPr>
        <p:txBody>
          <a:bodyPr wrap="square" rtlCol="0">
            <a:spAutoFit/>
          </a:bodyPr>
          <a:p>
            <a:r>
              <a:rPr lang="zh-CN" altLang="en-US" sz="2400" b="1">
                <a:solidFill>
                  <a:schemeClr val="tx1"/>
                </a:solidFill>
              </a:rPr>
              <a:t>生成HOG特征向量</a:t>
            </a:r>
            <a:endParaRPr lang="zh-CN" altLang="en-US" sz="2400" b="1">
              <a:solidFill>
                <a:schemeClr val="tx1"/>
              </a:solidFill>
            </a:endParaRPr>
          </a:p>
          <a:p>
            <a:endParaRPr lang="zh-CN" altLang="en-US"/>
          </a:p>
          <a:p>
            <a:r>
              <a:rPr lang="zh-CN" altLang="en-US"/>
              <a:t>将所有块的归一化直方图连接起来形成一个长的特征向量。</a:t>
            </a:r>
            <a:endParaRPr lang="zh-CN" altLang="en-US"/>
          </a:p>
        </p:txBody>
      </p:sp>
      <p:pic>
        <p:nvPicPr>
          <p:cNvPr id="5" name="图片 4"/>
          <p:cNvPicPr>
            <a:picLocks noChangeAspect="1"/>
          </p:cNvPicPr>
          <p:nvPr/>
        </p:nvPicPr>
        <p:blipFill>
          <a:blip r:embed="rId1"/>
          <a:stretch>
            <a:fillRect/>
          </a:stretch>
        </p:blipFill>
        <p:spPr>
          <a:xfrm>
            <a:off x="1763395" y="2339975"/>
            <a:ext cx="1565910" cy="930910"/>
          </a:xfrm>
          <a:prstGeom prst="rect">
            <a:avLst/>
          </a:prstGeom>
        </p:spPr>
      </p:pic>
      <p:pic>
        <p:nvPicPr>
          <p:cNvPr id="6" name="图片 5"/>
          <p:cNvPicPr>
            <a:picLocks noChangeAspect="1"/>
          </p:cNvPicPr>
          <p:nvPr/>
        </p:nvPicPr>
        <p:blipFill>
          <a:blip r:embed="rId2"/>
          <a:stretch>
            <a:fillRect/>
          </a:stretch>
        </p:blipFill>
        <p:spPr>
          <a:xfrm>
            <a:off x="4932045" y="925830"/>
            <a:ext cx="2749550" cy="1946275"/>
          </a:xfrm>
          <a:prstGeom prst="rect">
            <a:avLst/>
          </a:prstGeom>
        </p:spPr>
      </p:pic>
      <p:sp>
        <p:nvSpPr>
          <p:cNvPr id="7" name="文本框 6"/>
          <p:cNvSpPr txBox="1"/>
          <p:nvPr/>
        </p:nvSpPr>
        <p:spPr>
          <a:xfrm>
            <a:off x="3707504" y="257632"/>
            <a:ext cx="1704975" cy="368300"/>
          </a:xfrm>
          <a:prstGeom prst="rect">
            <a:avLst/>
          </a:prstGeom>
          <a:noFill/>
        </p:spPr>
        <p:txBody>
          <a:bodyPr wrap="none" rtlCol="0">
            <a:spAutoFit/>
          </a:bodyPr>
          <a:p>
            <a:pPr algn="l"/>
            <a:r>
              <a:rPr lang="zh-CN" altLang="en-US" b="1" spc="98" dirty="0" smtClean="0">
                <a:solidFill>
                  <a:srgbClr val="0B2C4F"/>
                </a:solidFill>
                <a:latin typeface="Arial" panose="020B0604020202090204"/>
                <a:ea typeface="微软雅黑" pitchFamily="34" charset="-122"/>
                <a:sym typeface="Arial" panose="020B0604020202090204"/>
              </a:rPr>
              <a:t>HOG特征</a:t>
            </a:r>
            <a:r>
              <a:rPr lang="zh-CN" altLang="en-US" b="1" spc="98" dirty="0" smtClean="0">
                <a:solidFill>
                  <a:srgbClr val="0B2C4F"/>
                </a:solidFill>
                <a:latin typeface="Arial" panose="020B0604020202090204"/>
                <a:ea typeface="微软雅黑" pitchFamily="34" charset="-122"/>
                <a:sym typeface="Arial" panose="020B0604020202090204"/>
              </a:rPr>
              <a:t>提取</a:t>
            </a:r>
            <a:endParaRPr lang="zh-CN" altLang="en-US" b="1" spc="98" dirty="0" smtClean="0">
              <a:solidFill>
                <a:srgbClr val="0B2C4F"/>
              </a:solidFill>
              <a:latin typeface="Arial" panose="020B0604020202090204"/>
              <a:ea typeface="微软雅黑" pitchFamily="34" charset="-122"/>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57632"/>
            <a:ext cx="8265036" cy="368300"/>
            <a:chOff x="549100" y="235933"/>
            <a:chExt cx="11020048" cy="491066"/>
          </a:xfrm>
        </p:grpSpPr>
        <p:sp>
          <p:nvSpPr>
            <p:cNvPr id="34" name="文本框 33"/>
            <p:cNvSpPr txBox="1"/>
            <p:nvPr/>
          </p:nvSpPr>
          <p:spPr>
            <a:xfrm>
              <a:off x="5352278" y="235933"/>
              <a:ext cx="1530773"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眼部</a:t>
              </a:r>
              <a:r>
                <a:rPr lang="zh-CN" altLang="en-US" b="1" spc="98" dirty="0" smtClean="0">
                  <a:solidFill>
                    <a:srgbClr val="0B2C4F"/>
                  </a:solidFill>
                  <a:latin typeface="Arial" panose="020B0604020202090204"/>
                  <a:ea typeface="微软雅黑" pitchFamily="34" charset="-122"/>
                  <a:sym typeface="Arial" panose="020B0604020202090204"/>
                </a:rPr>
                <a:t>定位</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27405" y="771525"/>
            <a:ext cx="3048000" cy="1198880"/>
          </a:xfrm>
          <a:prstGeom prst="rect">
            <a:avLst/>
          </a:prstGeom>
          <a:noFill/>
        </p:spPr>
        <p:txBody>
          <a:bodyPr wrap="square" rtlCol="0">
            <a:spAutoFit/>
          </a:bodyPr>
          <a:p>
            <a:r>
              <a:rPr lang="zh-CN" altLang="en-US"/>
              <a:t>采用Dlib人脸检测预训练模型，提取人脸68个特征点，定位眼部矩形位置。</a:t>
            </a:r>
            <a:endParaRPr lang="zh-CN" altLang="en-US"/>
          </a:p>
          <a:p>
            <a:endParaRPr lang="zh-CN" altLang="en-US"/>
          </a:p>
        </p:txBody>
      </p:sp>
      <p:sp>
        <p:nvSpPr>
          <p:cNvPr id="3" name="文本框 2"/>
          <p:cNvSpPr txBox="1"/>
          <p:nvPr/>
        </p:nvSpPr>
        <p:spPr>
          <a:xfrm>
            <a:off x="4932045" y="771525"/>
            <a:ext cx="3048000" cy="1198880"/>
          </a:xfrm>
          <a:prstGeom prst="rect">
            <a:avLst/>
          </a:prstGeom>
          <a:noFill/>
        </p:spPr>
        <p:txBody>
          <a:bodyPr wrap="square" rtlCol="0">
            <a:spAutoFit/>
          </a:bodyPr>
          <a:p>
            <a:r>
              <a:rPr lang="zh-CN" altLang="en-US"/>
              <a:t>通过眼标志之间的欧式距离计算眼睑的纵横比作为闭合程度，左右两只眼睑取平均值。</a:t>
            </a:r>
            <a:endParaRPr lang="zh-CN" altLang="en-US"/>
          </a:p>
        </p:txBody>
      </p:sp>
      <p:pic>
        <p:nvPicPr>
          <p:cNvPr id="15" name="334E55B0-647D-440b-865C-3EC943EB4CBC-3" descr="wpsoffice"/>
          <p:cNvPicPr>
            <a:picLocks noChangeAspect="1"/>
          </p:cNvPicPr>
          <p:nvPr/>
        </p:nvPicPr>
        <p:blipFill>
          <a:blip r:embed="rId1"/>
          <a:stretch>
            <a:fillRect/>
          </a:stretch>
        </p:blipFill>
        <p:spPr>
          <a:xfrm>
            <a:off x="5075555" y="2067560"/>
            <a:ext cx="2724150" cy="640715"/>
          </a:xfrm>
          <a:prstGeom prst="rect">
            <a:avLst/>
          </a:prstGeom>
        </p:spPr>
      </p:pic>
      <p:pic>
        <p:nvPicPr>
          <p:cNvPr id="23" name="图片 23" descr="/private/var/folders/01/_x92y8817tb15hs89177szgm0000gn/T/com.kingsoft.wpsoffice.mac/photoedit2/20231025205101/temp.pngtemp"/>
          <p:cNvPicPr>
            <a:picLocks noChangeAspect="1"/>
          </p:cNvPicPr>
          <p:nvPr/>
        </p:nvPicPr>
        <p:blipFill>
          <a:blip r:embed="rId2"/>
          <a:srcRect r="10426" b="21053"/>
          <a:stretch>
            <a:fillRect/>
          </a:stretch>
        </p:blipFill>
        <p:spPr>
          <a:xfrm>
            <a:off x="1335405" y="1707515"/>
            <a:ext cx="1611630" cy="75565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76225" y="2571750"/>
            <a:ext cx="4086225" cy="237172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4211955" y="3147695"/>
            <a:ext cx="4504055" cy="1450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67157"/>
            <a:ext cx="8265036" cy="368300"/>
            <a:chOff x="549100" y="248633"/>
            <a:chExt cx="11020048" cy="491066"/>
          </a:xfrm>
        </p:grpSpPr>
        <p:sp>
          <p:nvSpPr>
            <p:cNvPr id="34" name="文本框 33"/>
            <p:cNvSpPr txBox="1"/>
            <p:nvPr/>
          </p:nvSpPr>
          <p:spPr>
            <a:xfrm>
              <a:off x="5294706" y="248633"/>
              <a:ext cx="1527387"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模块设计</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8" name="圆角矩形 7"/>
          <p:cNvSpPr/>
          <p:nvPr>
            <p:custDataLst>
              <p:tags r:id="rId1"/>
            </p:custDataLst>
          </p:nvPr>
        </p:nvSpPr>
        <p:spPr>
          <a:xfrm>
            <a:off x="993140" y="802005"/>
            <a:ext cx="1636395" cy="286385"/>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数据统计子系统</a:t>
            </a:r>
            <a:endParaRPr lang="zh-CN" sz="1400" b="1" dirty="0">
              <a:solidFill>
                <a:schemeClr val="bg1"/>
              </a:solidFill>
              <a:latin typeface="Arial" panose="020B0604020202090204"/>
              <a:ea typeface="微软雅黑" pitchFamily="34" charset="-122"/>
              <a:sym typeface="Arial" panose="020B0604020202090204"/>
            </a:endParaRPr>
          </a:p>
        </p:txBody>
      </p:sp>
      <p:sp>
        <p:nvSpPr>
          <p:cNvPr id="9" name="椭圆 8"/>
          <p:cNvSpPr/>
          <p:nvPr>
            <p:custDataLst>
              <p:tags r:id="rId2"/>
            </p:custDataLst>
          </p:nvPr>
        </p:nvSpPr>
        <p:spPr>
          <a:xfrm>
            <a:off x="562062" y="810009"/>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altLang="zh-CN" sz="1600" b="1" dirty="0">
                <a:latin typeface="Arial" panose="020B0604020202090204"/>
                <a:ea typeface="微软雅黑" pitchFamily="34" charset="-122"/>
                <a:sym typeface="Arial" panose="020B0604020202090204"/>
              </a:rPr>
              <a:t>4</a:t>
            </a:r>
            <a:endParaRPr lang="en-US" altLang="zh-CN" sz="1600" b="1" dirty="0">
              <a:latin typeface="Arial" panose="020B0604020202090204"/>
              <a:ea typeface="微软雅黑" pitchFamily="34" charset="-122"/>
              <a:sym typeface="Arial" panose="020B0604020202090204"/>
            </a:endParaRPr>
          </a:p>
        </p:txBody>
      </p:sp>
      <p:sp>
        <p:nvSpPr>
          <p:cNvPr id="10" name="圆角矩形 9"/>
          <p:cNvSpPr/>
          <p:nvPr>
            <p:custDataLst>
              <p:tags r:id="rId3"/>
            </p:custDataLst>
          </p:nvPr>
        </p:nvSpPr>
        <p:spPr>
          <a:xfrm>
            <a:off x="1228725" y="1451610"/>
            <a:ext cx="1402715"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数据统计</a:t>
            </a:r>
            <a:r>
              <a:rPr lang="zh-CN" sz="1400" b="1" dirty="0">
                <a:solidFill>
                  <a:schemeClr val="bg1"/>
                </a:solidFill>
                <a:latin typeface="Arial" panose="020B0604020202090204"/>
                <a:ea typeface="微软雅黑" pitchFamily="34" charset="-122"/>
                <a:sym typeface="Arial" panose="020B0604020202090204"/>
              </a:rPr>
              <a:t>模块</a:t>
            </a:r>
            <a:endParaRPr lang="zh-CN" sz="1400" b="1" dirty="0">
              <a:solidFill>
                <a:schemeClr val="bg1"/>
              </a:solidFill>
              <a:latin typeface="Arial" panose="020B0604020202090204"/>
              <a:ea typeface="微软雅黑" pitchFamily="34" charset="-122"/>
              <a:sym typeface="Arial" panose="020B0604020202090204"/>
            </a:endParaRPr>
          </a:p>
        </p:txBody>
      </p:sp>
      <p:sp>
        <p:nvSpPr>
          <p:cNvPr id="11" name="圆角矩形 10"/>
          <p:cNvSpPr/>
          <p:nvPr>
            <p:custDataLst>
              <p:tags r:id="rId4"/>
            </p:custDataLst>
          </p:nvPr>
        </p:nvSpPr>
        <p:spPr>
          <a:xfrm>
            <a:off x="3107690" y="999490"/>
            <a:ext cx="1425575"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疲劳记录模块</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12" name="肘形连接符 11"/>
          <p:cNvCxnSpPr>
            <a:stCxn id="10" idx="3"/>
            <a:endCxn id="11" idx="1"/>
          </p:cNvCxnSpPr>
          <p:nvPr/>
        </p:nvCxnSpPr>
        <p:spPr>
          <a:xfrm flipV="1">
            <a:off x="2631440" y="1143000"/>
            <a:ext cx="476250" cy="452120"/>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sp>
        <p:nvSpPr>
          <p:cNvPr id="14" name="圆角矩形 13"/>
          <p:cNvSpPr/>
          <p:nvPr>
            <p:custDataLst>
              <p:tags r:id="rId5"/>
            </p:custDataLst>
          </p:nvPr>
        </p:nvSpPr>
        <p:spPr>
          <a:xfrm>
            <a:off x="3107690" y="1948180"/>
            <a:ext cx="137922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统计分析模块</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16" name="肘形连接符 15"/>
          <p:cNvCxnSpPr>
            <a:stCxn id="10" idx="3"/>
            <a:endCxn id="14" idx="1"/>
          </p:cNvCxnSpPr>
          <p:nvPr/>
        </p:nvCxnSpPr>
        <p:spPr>
          <a:xfrm>
            <a:off x="2631440" y="1595120"/>
            <a:ext cx="476250" cy="496570"/>
          </a:xfrm>
          <a:prstGeom prst="bentConnector3">
            <a:avLst>
              <a:gd name="adj1" fmla="val 50000"/>
            </a:avLst>
          </a:prstGeom>
          <a:ln>
            <a:tailEnd type="arrow"/>
          </a:ln>
        </p:spPr>
        <p:style>
          <a:lnRef idx="2">
            <a:schemeClr val="accent1"/>
          </a:lnRef>
          <a:fillRef idx="0">
            <a:srgbClr val="FFFFFF"/>
          </a:fillRef>
          <a:effectRef idx="0">
            <a:srgbClr val="FFFFFF"/>
          </a:effectRef>
          <a:fontRef idx="minor">
            <a:schemeClr val="tx1"/>
          </a:fontRef>
        </p:style>
      </p:cxnSp>
      <p:sp>
        <p:nvSpPr>
          <p:cNvPr id="17" name="文本框 16"/>
          <p:cNvSpPr txBox="1"/>
          <p:nvPr/>
        </p:nvSpPr>
        <p:spPr>
          <a:xfrm>
            <a:off x="4511675" y="979170"/>
            <a:ext cx="3808095" cy="521970"/>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记录驾驶员的疲劳驾驶⾏为，包括时间、持续时⻓等</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19" name="文本框 18"/>
          <p:cNvSpPr txBox="1"/>
          <p:nvPr/>
        </p:nvSpPr>
        <p:spPr>
          <a:xfrm>
            <a:off x="4572000" y="1837055"/>
            <a:ext cx="3569335" cy="306705"/>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对疲劳驾驶数据进⾏统计分析，⽣成报表</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3" name="圆角矩形 2"/>
          <p:cNvSpPr/>
          <p:nvPr>
            <p:custDataLst>
              <p:tags r:id="rId6"/>
            </p:custDataLst>
          </p:nvPr>
        </p:nvSpPr>
        <p:spPr>
          <a:xfrm>
            <a:off x="993140" y="2390140"/>
            <a:ext cx="1636395" cy="286385"/>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系统管理子系统</a:t>
            </a:r>
            <a:endParaRPr lang="zh-CN" sz="1400" b="1" dirty="0">
              <a:solidFill>
                <a:schemeClr val="bg1"/>
              </a:solidFill>
              <a:latin typeface="Arial" panose="020B0604020202090204"/>
              <a:ea typeface="微软雅黑" pitchFamily="34" charset="-122"/>
              <a:sym typeface="Arial" panose="020B0604020202090204"/>
            </a:endParaRPr>
          </a:p>
        </p:txBody>
      </p:sp>
      <p:sp>
        <p:nvSpPr>
          <p:cNvPr id="4" name="椭圆 3"/>
          <p:cNvSpPr/>
          <p:nvPr>
            <p:custDataLst>
              <p:tags r:id="rId7"/>
            </p:custDataLst>
          </p:nvPr>
        </p:nvSpPr>
        <p:spPr>
          <a:xfrm>
            <a:off x="562062" y="2398144"/>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altLang="zh-CN" sz="1600" b="1" dirty="0">
                <a:latin typeface="Arial" panose="020B0604020202090204"/>
                <a:ea typeface="微软雅黑" pitchFamily="34" charset="-122"/>
                <a:sym typeface="Arial" panose="020B0604020202090204"/>
              </a:rPr>
              <a:t>5</a:t>
            </a:r>
            <a:endParaRPr lang="en-US" altLang="zh-CN" sz="1600" b="1" dirty="0">
              <a:latin typeface="Arial" panose="020B0604020202090204"/>
              <a:ea typeface="微软雅黑" pitchFamily="34" charset="-122"/>
              <a:sym typeface="Arial" panose="020B0604020202090204"/>
            </a:endParaRPr>
          </a:p>
        </p:txBody>
      </p:sp>
      <p:sp>
        <p:nvSpPr>
          <p:cNvPr id="5" name="圆角矩形 4"/>
          <p:cNvSpPr/>
          <p:nvPr>
            <p:custDataLst>
              <p:tags r:id="rId8"/>
            </p:custDataLst>
          </p:nvPr>
        </p:nvSpPr>
        <p:spPr>
          <a:xfrm>
            <a:off x="1219200" y="3307715"/>
            <a:ext cx="1387475"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系统管理</a:t>
            </a:r>
            <a:r>
              <a:rPr lang="zh-CN" sz="1400" b="1" dirty="0">
                <a:solidFill>
                  <a:schemeClr val="bg1"/>
                </a:solidFill>
                <a:latin typeface="Arial" panose="020B0604020202090204"/>
                <a:ea typeface="微软雅黑" pitchFamily="34" charset="-122"/>
                <a:sym typeface="Arial" panose="020B0604020202090204"/>
              </a:rPr>
              <a:t>模块</a:t>
            </a:r>
            <a:endParaRPr lang="zh-CN" sz="1400" b="1" dirty="0">
              <a:solidFill>
                <a:schemeClr val="bg1"/>
              </a:solidFill>
              <a:latin typeface="Arial" panose="020B0604020202090204"/>
              <a:ea typeface="微软雅黑" pitchFamily="34" charset="-122"/>
              <a:sym typeface="Arial" panose="020B0604020202090204"/>
            </a:endParaRPr>
          </a:p>
        </p:txBody>
      </p:sp>
      <p:sp>
        <p:nvSpPr>
          <p:cNvPr id="6" name="圆角矩形 5"/>
          <p:cNvSpPr/>
          <p:nvPr>
            <p:custDataLst>
              <p:tags r:id="rId9"/>
            </p:custDataLst>
          </p:nvPr>
        </p:nvSpPr>
        <p:spPr>
          <a:xfrm>
            <a:off x="3107690" y="2587625"/>
            <a:ext cx="137922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用户管理模块</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7" name="肘形连接符 6"/>
          <p:cNvCxnSpPr>
            <a:stCxn id="5" idx="3"/>
            <a:endCxn id="6" idx="1"/>
          </p:cNvCxnSpPr>
          <p:nvPr/>
        </p:nvCxnSpPr>
        <p:spPr>
          <a:xfrm flipV="1">
            <a:off x="2606675" y="2731135"/>
            <a:ext cx="501015" cy="720090"/>
          </a:xfrm>
          <a:prstGeom prst="bentConnector3">
            <a:avLst>
              <a:gd name="adj1" fmla="val 50063"/>
            </a:avLst>
          </a:prstGeom>
          <a:ln>
            <a:tailEnd type="arrow"/>
          </a:ln>
        </p:spPr>
        <p:style>
          <a:lnRef idx="2">
            <a:schemeClr val="accent1"/>
          </a:lnRef>
          <a:fillRef idx="0">
            <a:srgbClr val="FFFFFF"/>
          </a:fillRef>
          <a:effectRef idx="0">
            <a:srgbClr val="FFFFFF"/>
          </a:effectRef>
          <a:fontRef idx="minor">
            <a:schemeClr val="tx1"/>
          </a:fontRef>
        </p:style>
      </p:cxnSp>
      <p:sp>
        <p:nvSpPr>
          <p:cNvPr id="20" name="圆角矩形 19"/>
          <p:cNvSpPr/>
          <p:nvPr>
            <p:custDataLst>
              <p:tags r:id="rId10"/>
            </p:custDataLst>
          </p:nvPr>
        </p:nvSpPr>
        <p:spPr>
          <a:xfrm>
            <a:off x="3107690" y="3307715"/>
            <a:ext cx="139446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车辆管理模块</a:t>
            </a:r>
            <a:endParaRPr lang="zh-CN" sz="1400" b="1" dirty="0">
              <a:solidFill>
                <a:schemeClr val="bg1"/>
              </a:solidFill>
              <a:latin typeface="Arial" panose="020B0604020202090204"/>
              <a:ea typeface="微软雅黑" pitchFamily="34" charset="-122"/>
              <a:sym typeface="Arial" panose="020B0604020202090204"/>
            </a:endParaRPr>
          </a:p>
        </p:txBody>
      </p:sp>
      <p:sp>
        <p:nvSpPr>
          <p:cNvPr id="21" name="圆角矩形 20"/>
          <p:cNvSpPr/>
          <p:nvPr>
            <p:custDataLst>
              <p:tags r:id="rId11"/>
            </p:custDataLst>
          </p:nvPr>
        </p:nvSpPr>
        <p:spPr>
          <a:xfrm>
            <a:off x="3107690" y="4027805"/>
            <a:ext cx="137922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数据管理模块</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22" name="肘形连接符 21"/>
          <p:cNvCxnSpPr>
            <a:stCxn id="5" idx="3"/>
            <a:endCxn id="20" idx="1"/>
          </p:cNvCxnSpPr>
          <p:nvPr/>
        </p:nvCxnSpPr>
        <p:spPr>
          <a:xfrm>
            <a:off x="2606675" y="3451225"/>
            <a:ext cx="501015" cy="317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肘形连接符 22"/>
          <p:cNvCxnSpPr>
            <a:stCxn id="5" idx="3"/>
            <a:endCxn id="21" idx="1"/>
          </p:cNvCxnSpPr>
          <p:nvPr/>
        </p:nvCxnSpPr>
        <p:spPr>
          <a:xfrm>
            <a:off x="2606675" y="3451225"/>
            <a:ext cx="501015" cy="720090"/>
          </a:xfrm>
          <a:prstGeom prst="bentConnector3">
            <a:avLst>
              <a:gd name="adj1" fmla="val 50063"/>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4572000" y="2580640"/>
            <a:ext cx="3569335" cy="306705"/>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管理员可以管理系统中的⽤户账号</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25" name="文本框 24"/>
          <p:cNvSpPr txBox="1"/>
          <p:nvPr/>
        </p:nvSpPr>
        <p:spPr>
          <a:xfrm>
            <a:off x="4547870" y="3235325"/>
            <a:ext cx="3569335" cy="306705"/>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管理员可以管理系统中的⻋辆信息</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26" name="文本框 25"/>
          <p:cNvSpPr txBox="1"/>
          <p:nvPr/>
        </p:nvSpPr>
        <p:spPr>
          <a:xfrm>
            <a:off x="4547870" y="4007485"/>
            <a:ext cx="3953510" cy="306705"/>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管理员可以管理系统中的各类数据</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 presetClass="entr" presetSubtype="2" fill="hold" grpId="0" nodeType="after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25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1+#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55"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1000" fill="hold"/>
                                        <p:tgtEl>
                                          <p:spTgt spid="12"/>
                                        </p:tgtEl>
                                        <p:attrNameLst>
                                          <p:attrName>ppt_w</p:attrName>
                                        </p:attrNameLst>
                                      </p:cBhvr>
                                      <p:tavLst>
                                        <p:tav tm="0">
                                          <p:val>
                                            <p:strVal val="#ppt_w*0.70"/>
                                          </p:val>
                                        </p:tav>
                                        <p:tav tm="100000">
                                          <p:val>
                                            <p:strVal val="#ppt_w"/>
                                          </p:val>
                                        </p:tav>
                                      </p:tavLst>
                                    </p:anim>
                                    <p:anim calcmode="lin" valueType="num">
                                      <p:cBhvr>
                                        <p:cTn id="34" dur="1000" fill="hold"/>
                                        <p:tgtEl>
                                          <p:spTgt spid="12"/>
                                        </p:tgtEl>
                                        <p:attrNameLst>
                                          <p:attrName>ppt_h</p:attrName>
                                        </p:attrNameLst>
                                      </p:cBhvr>
                                      <p:tavLst>
                                        <p:tav tm="0">
                                          <p:val>
                                            <p:strVal val="#ppt_h"/>
                                          </p:val>
                                        </p:tav>
                                        <p:tav tm="100000">
                                          <p:val>
                                            <p:strVal val="#ppt_h"/>
                                          </p:val>
                                        </p:tav>
                                      </p:tavLst>
                                    </p:anim>
                                    <p:animEffect transition="in" filter="fade">
                                      <p:cBhvr>
                                        <p:cTn id="35" dur="1000"/>
                                        <p:tgtEl>
                                          <p:spTgt spid="12"/>
                                        </p:tgtEl>
                                      </p:cBhvr>
                                    </p:animEffect>
                                  </p:childTnLst>
                                </p:cTn>
                              </p:par>
                              <p:par>
                                <p:cTn id="36" presetID="55"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1000" fill="hold"/>
                                        <p:tgtEl>
                                          <p:spTgt spid="16"/>
                                        </p:tgtEl>
                                        <p:attrNameLst>
                                          <p:attrName>ppt_w</p:attrName>
                                        </p:attrNameLst>
                                      </p:cBhvr>
                                      <p:tavLst>
                                        <p:tav tm="0">
                                          <p:val>
                                            <p:strVal val="#ppt_w*0.70"/>
                                          </p:val>
                                        </p:tav>
                                        <p:tav tm="100000">
                                          <p:val>
                                            <p:strVal val="#ppt_w"/>
                                          </p:val>
                                        </p:tav>
                                      </p:tavLst>
                                    </p:anim>
                                    <p:anim calcmode="lin" valueType="num">
                                      <p:cBhvr>
                                        <p:cTn id="39" dur="1000" fill="hold"/>
                                        <p:tgtEl>
                                          <p:spTgt spid="16"/>
                                        </p:tgtEl>
                                        <p:attrNameLst>
                                          <p:attrName>ppt_h</p:attrName>
                                        </p:attrNameLst>
                                      </p:cBhvr>
                                      <p:tavLst>
                                        <p:tav tm="0">
                                          <p:val>
                                            <p:strVal val="#ppt_h"/>
                                          </p:val>
                                        </p:tav>
                                        <p:tav tm="100000">
                                          <p:val>
                                            <p:strVal val="#ppt_h"/>
                                          </p:val>
                                        </p:tav>
                                      </p:tavLst>
                                    </p:anim>
                                    <p:animEffect transition="in" filter="fade">
                                      <p:cBhvr>
                                        <p:cTn id="40" dur="1000"/>
                                        <p:tgtEl>
                                          <p:spTgt spid="16"/>
                                        </p:tgtEl>
                                      </p:cBhvr>
                                    </p:animEffect>
                                  </p:childTnLst>
                                </p:cTn>
                              </p:par>
                              <p:par>
                                <p:cTn id="41" presetID="55"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1000" fill="hold"/>
                                        <p:tgtEl>
                                          <p:spTgt spid="7"/>
                                        </p:tgtEl>
                                        <p:attrNameLst>
                                          <p:attrName>ppt_w</p:attrName>
                                        </p:attrNameLst>
                                      </p:cBhvr>
                                      <p:tavLst>
                                        <p:tav tm="0">
                                          <p:val>
                                            <p:strVal val="#ppt_w*0.70"/>
                                          </p:val>
                                        </p:tav>
                                        <p:tav tm="100000">
                                          <p:val>
                                            <p:strVal val="#ppt_w"/>
                                          </p:val>
                                        </p:tav>
                                      </p:tavLst>
                                    </p:anim>
                                    <p:anim calcmode="lin" valueType="num">
                                      <p:cBhvr>
                                        <p:cTn id="44" dur="1000" fill="hold"/>
                                        <p:tgtEl>
                                          <p:spTgt spid="7"/>
                                        </p:tgtEl>
                                        <p:attrNameLst>
                                          <p:attrName>ppt_h</p:attrName>
                                        </p:attrNameLst>
                                      </p:cBhvr>
                                      <p:tavLst>
                                        <p:tav tm="0">
                                          <p:val>
                                            <p:strVal val="#ppt_h"/>
                                          </p:val>
                                        </p:tav>
                                        <p:tav tm="100000">
                                          <p:val>
                                            <p:strVal val="#ppt_h"/>
                                          </p:val>
                                        </p:tav>
                                      </p:tavLst>
                                    </p:anim>
                                    <p:animEffect transition="in" filter="fade">
                                      <p:cBhvr>
                                        <p:cTn id="45" dur="1000"/>
                                        <p:tgtEl>
                                          <p:spTgt spid="7"/>
                                        </p:tgtEl>
                                      </p:cBhvr>
                                    </p:animEffect>
                                  </p:childTnLst>
                                </p:cTn>
                              </p:par>
                              <p:par>
                                <p:cTn id="46" presetID="55"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1000" fill="hold"/>
                                        <p:tgtEl>
                                          <p:spTgt spid="22"/>
                                        </p:tgtEl>
                                        <p:attrNameLst>
                                          <p:attrName>ppt_w</p:attrName>
                                        </p:attrNameLst>
                                      </p:cBhvr>
                                      <p:tavLst>
                                        <p:tav tm="0">
                                          <p:val>
                                            <p:strVal val="#ppt_w*0.70"/>
                                          </p:val>
                                        </p:tav>
                                        <p:tav tm="100000">
                                          <p:val>
                                            <p:strVal val="#ppt_w"/>
                                          </p:val>
                                        </p:tav>
                                      </p:tavLst>
                                    </p:anim>
                                    <p:anim calcmode="lin" valueType="num">
                                      <p:cBhvr>
                                        <p:cTn id="49" dur="1000" fill="hold"/>
                                        <p:tgtEl>
                                          <p:spTgt spid="22"/>
                                        </p:tgtEl>
                                        <p:attrNameLst>
                                          <p:attrName>ppt_h</p:attrName>
                                        </p:attrNameLst>
                                      </p:cBhvr>
                                      <p:tavLst>
                                        <p:tav tm="0">
                                          <p:val>
                                            <p:strVal val="#ppt_h"/>
                                          </p:val>
                                        </p:tav>
                                        <p:tav tm="100000">
                                          <p:val>
                                            <p:strVal val="#ppt_h"/>
                                          </p:val>
                                        </p:tav>
                                      </p:tavLst>
                                    </p:anim>
                                    <p:animEffect transition="in" filter="fade">
                                      <p:cBhvr>
                                        <p:cTn id="50" dur="1000"/>
                                        <p:tgtEl>
                                          <p:spTgt spid="22"/>
                                        </p:tgtEl>
                                      </p:cBhvr>
                                    </p:animEffect>
                                  </p:childTnLst>
                                </p:cTn>
                              </p:par>
                              <p:par>
                                <p:cTn id="51" presetID="55"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1000" fill="hold"/>
                                        <p:tgtEl>
                                          <p:spTgt spid="23"/>
                                        </p:tgtEl>
                                        <p:attrNameLst>
                                          <p:attrName>ppt_w</p:attrName>
                                        </p:attrNameLst>
                                      </p:cBhvr>
                                      <p:tavLst>
                                        <p:tav tm="0">
                                          <p:val>
                                            <p:strVal val="#ppt_w*0.70"/>
                                          </p:val>
                                        </p:tav>
                                        <p:tav tm="100000">
                                          <p:val>
                                            <p:strVal val="#ppt_w"/>
                                          </p:val>
                                        </p:tav>
                                      </p:tavLst>
                                    </p:anim>
                                    <p:anim calcmode="lin" valueType="num">
                                      <p:cBhvr>
                                        <p:cTn id="54" dur="1000" fill="hold"/>
                                        <p:tgtEl>
                                          <p:spTgt spid="23"/>
                                        </p:tgtEl>
                                        <p:attrNameLst>
                                          <p:attrName>ppt_h</p:attrName>
                                        </p:attrNameLst>
                                      </p:cBhvr>
                                      <p:tavLst>
                                        <p:tav tm="0">
                                          <p:val>
                                            <p:strVal val="#ppt_h"/>
                                          </p:val>
                                        </p:tav>
                                        <p:tav tm="100000">
                                          <p:val>
                                            <p:strVal val="#ppt_h"/>
                                          </p:val>
                                        </p:tav>
                                      </p:tavLst>
                                    </p:anim>
                                    <p:animEffect transition="in" filter="fade">
                                      <p:cBhvr>
                                        <p:cTn id="55" dur="1000"/>
                                        <p:tgtEl>
                                          <p:spTgt spid="23"/>
                                        </p:tgtEl>
                                      </p:cBhvr>
                                    </p:animEffect>
                                  </p:childTnLst>
                                </p:cTn>
                              </p:par>
                            </p:childTnLst>
                          </p:cTn>
                        </p:par>
                        <p:par>
                          <p:cTn id="56" fill="hold">
                            <p:stCondLst>
                              <p:cond delay="2500"/>
                            </p:stCondLst>
                            <p:childTnLst>
                              <p:par>
                                <p:cTn id="57" presetID="2" presetClass="entr" presetSubtype="2" fill="hold" grpId="0" nodeType="afterEffect">
                                  <p:stCondLst>
                                    <p:cond delay="25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1+#ppt_w/2"/>
                                          </p:val>
                                        </p:tav>
                                        <p:tav tm="100000">
                                          <p:val>
                                            <p:strVal val="#ppt_x"/>
                                          </p:val>
                                        </p:tav>
                                      </p:tavLst>
                                    </p:anim>
                                    <p:anim calcmode="lin" valueType="num">
                                      <p:cBhvr additive="base">
                                        <p:cTn id="60" dur="500" fill="hold"/>
                                        <p:tgtEl>
                                          <p:spTgt spid="11"/>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1+#ppt_w/2"/>
                                          </p:val>
                                        </p:tav>
                                        <p:tav tm="100000">
                                          <p:val>
                                            <p:strVal val="#ppt_x"/>
                                          </p:val>
                                        </p:tav>
                                      </p:tavLst>
                                    </p:anim>
                                    <p:anim calcmode="lin" valueType="num">
                                      <p:cBhvr additive="base">
                                        <p:cTn id="64" dur="500" fill="hold"/>
                                        <p:tgtEl>
                                          <p:spTgt spid="14"/>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25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1+#ppt_w/2"/>
                                          </p:val>
                                        </p:tav>
                                        <p:tav tm="100000">
                                          <p:val>
                                            <p:strVal val="#ppt_x"/>
                                          </p:val>
                                        </p:tav>
                                      </p:tavLst>
                                    </p:anim>
                                    <p:anim calcmode="lin" valueType="num">
                                      <p:cBhvr additive="base">
                                        <p:cTn id="68" dur="500" fill="hold"/>
                                        <p:tgtEl>
                                          <p:spTgt spid="6"/>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25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1+#ppt_w/2"/>
                                          </p:val>
                                        </p:tav>
                                        <p:tav tm="100000">
                                          <p:val>
                                            <p:strVal val="#ppt_x"/>
                                          </p:val>
                                        </p:tav>
                                      </p:tavLst>
                                    </p:anim>
                                    <p:anim calcmode="lin" valueType="num">
                                      <p:cBhvr additive="base">
                                        <p:cTn id="72" dur="500" fill="hold"/>
                                        <p:tgtEl>
                                          <p:spTgt spid="20"/>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25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1+#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childTnLst>
                          </p:cTn>
                        </p:par>
                        <p:par>
                          <p:cTn id="77" fill="hold">
                            <p:stCondLst>
                              <p:cond delay="3250"/>
                            </p:stCondLst>
                            <p:childTnLst>
                              <p:par>
                                <p:cTn id="78" presetID="10" presetClass="entr" presetSubtype="0" fill="hold" grpId="0" nodeType="after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14" grpId="0" bldLvl="0" animBg="1"/>
      <p:bldP spid="3" grpId="0" bldLvl="0" animBg="1"/>
      <p:bldP spid="4" grpId="0" bldLvl="0" animBg="1"/>
      <p:bldP spid="5" grpId="0" bldLvl="0" animBg="1"/>
      <p:bldP spid="6" grpId="0" bldLvl="0" animBg="1"/>
      <p:bldP spid="20" grpId="0" bldLvl="0" animBg="1"/>
      <p:bldP spid="21" grpId="0" bldLvl="0" animBg="1"/>
      <p:bldP spid="17" grpId="0"/>
      <p:bldP spid="19" grpId="0"/>
      <p:bldP spid="24" grpId="0"/>
      <p:bldP spid="25"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67157"/>
            <a:ext cx="8265036" cy="368300"/>
            <a:chOff x="549100" y="248633"/>
            <a:chExt cx="11020048" cy="491066"/>
          </a:xfrm>
        </p:grpSpPr>
        <p:sp>
          <p:nvSpPr>
            <p:cNvPr id="34" name="文本框 33"/>
            <p:cNvSpPr txBox="1"/>
            <p:nvPr/>
          </p:nvSpPr>
          <p:spPr>
            <a:xfrm>
              <a:off x="5294706" y="248633"/>
              <a:ext cx="1527387"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模块设计</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圆角矩形 2"/>
          <p:cNvSpPr/>
          <p:nvPr>
            <p:custDataLst>
              <p:tags r:id="rId1"/>
            </p:custDataLst>
          </p:nvPr>
        </p:nvSpPr>
        <p:spPr>
          <a:xfrm>
            <a:off x="1043305" y="1419860"/>
            <a:ext cx="1636395" cy="286385"/>
          </a:xfrm>
          <a:prstGeom prst="roundRect">
            <a:avLst>
              <a:gd name="adj" fmla="val 50000"/>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数据通信子系统</a:t>
            </a:r>
            <a:endParaRPr lang="zh-CN" sz="1400" b="1" dirty="0">
              <a:solidFill>
                <a:schemeClr val="bg1"/>
              </a:solidFill>
              <a:latin typeface="Arial" panose="020B0604020202090204"/>
              <a:ea typeface="微软雅黑" pitchFamily="34" charset="-122"/>
              <a:sym typeface="Arial" panose="020B0604020202090204"/>
            </a:endParaRPr>
          </a:p>
        </p:txBody>
      </p:sp>
      <p:sp>
        <p:nvSpPr>
          <p:cNvPr id="4" name="椭圆 3"/>
          <p:cNvSpPr/>
          <p:nvPr>
            <p:custDataLst>
              <p:tags r:id="rId2"/>
            </p:custDataLst>
          </p:nvPr>
        </p:nvSpPr>
        <p:spPr>
          <a:xfrm>
            <a:off x="612227" y="1427864"/>
            <a:ext cx="306326" cy="306326"/>
          </a:xfrm>
          <a:prstGeom prst="ellipse">
            <a:avLst/>
          </a:prstGeom>
          <a:solidFill>
            <a:srgbClr val="0B2C4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algn="ctr"/>
            <a:r>
              <a:rPr lang="en-US" altLang="zh-CN" sz="1600" b="1" dirty="0">
                <a:latin typeface="Arial" panose="020B0604020202090204"/>
                <a:ea typeface="微软雅黑" pitchFamily="34" charset="-122"/>
                <a:sym typeface="Arial" panose="020B0604020202090204"/>
              </a:rPr>
              <a:t>6</a:t>
            </a:r>
            <a:endParaRPr lang="en-US" altLang="zh-CN" sz="1600" b="1" dirty="0">
              <a:latin typeface="Arial" panose="020B0604020202090204"/>
              <a:ea typeface="微软雅黑" pitchFamily="34" charset="-122"/>
              <a:sym typeface="Arial" panose="020B0604020202090204"/>
            </a:endParaRPr>
          </a:p>
        </p:txBody>
      </p:sp>
      <p:sp>
        <p:nvSpPr>
          <p:cNvPr id="5" name="圆角矩形 4"/>
          <p:cNvSpPr/>
          <p:nvPr>
            <p:custDataLst>
              <p:tags r:id="rId3"/>
            </p:custDataLst>
          </p:nvPr>
        </p:nvSpPr>
        <p:spPr>
          <a:xfrm>
            <a:off x="1269365" y="2337435"/>
            <a:ext cx="1387475"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数据通信</a:t>
            </a:r>
            <a:r>
              <a:rPr lang="zh-CN" sz="1400" b="1" dirty="0">
                <a:solidFill>
                  <a:schemeClr val="bg1"/>
                </a:solidFill>
                <a:latin typeface="Arial" panose="020B0604020202090204"/>
                <a:ea typeface="微软雅黑" pitchFamily="34" charset="-122"/>
                <a:sym typeface="Arial" panose="020B0604020202090204"/>
              </a:rPr>
              <a:t>模块</a:t>
            </a:r>
            <a:endParaRPr lang="zh-CN" sz="1400" b="1" dirty="0">
              <a:solidFill>
                <a:schemeClr val="bg1"/>
              </a:solidFill>
              <a:latin typeface="Arial" panose="020B0604020202090204"/>
              <a:ea typeface="微软雅黑" pitchFamily="34" charset="-122"/>
              <a:sym typeface="Arial" panose="020B0604020202090204"/>
            </a:endParaRPr>
          </a:p>
        </p:txBody>
      </p:sp>
      <p:sp>
        <p:nvSpPr>
          <p:cNvPr id="6" name="圆角矩形 5"/>
          <p:cNvSpPr/>
          <p:nvPr>
            <p:custDataLst>
              <p:tags r:id="rId4"/>
            </p:custDataLst>
          </p:nvPr>
        </p:nvSpPr>
        <p:spPr>
          <a:xfrm>
            <a:off x="3157855" y="1617345"/>
            <a:ext cx="137922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全双工通信</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7" name="肘形连接符 6"/>
          <p:cNvCxnSpPr>
            <a:stCxn id="5" idx="3"/>
            <a:endCxn id="6" idx="1"/>
          </p:cNvCxnSpPr>
          <p:nvPr/>
        </p:nvCxnSpPr>
        <p:spPr>
          <a:xfrm flipV="1">
            <a:off x="2656840" y="1760855"/>
            <a:ext cx="501015" cy="720090"/>
          </a:xfrm>
          <a:prstGeom prst="bentConnector3">
            <a:avLst>
              <a:gd name="adj1" fmla="val 50063"/>
            </a:avLst>
          </a:prstGeom>
          <a:ln>
            <a:tailEnd type="arrow"/>
          </a:ln>
        </p:spPr>
        <p:style>
          <a:lnRef idx="2">
            <a:schemeClr val="accent1"/>
          </a:lnRef>
          <a:fillRef idx="0">
            <a:srgbClr val="FFFFFF"/>
          </a:fillRef>
          <a:effectRef idx="0">
            <a:srgbClr val="FFFFFF"/>
          </a:effectRef>
          <a:fontRef idx="minor">
            <a:schemeClr val="tx1"/>
          </a:fontRef>
        </p:style>
      </p:cxnSp>
      <p:sp>
        <p:nvSpPr>
          <p:cNvPr id="20" name="圆角矩形 19"/>
          <p:cNvSpPr/>
          <p:nvPr>
            <p:custDataLst>
              <p:tags r:id="rId5"/>
            </p:custDataLst>
          </p:nvPr>
        </p:nvSpPr>
        <p:spPr>
          <a:xfrm>
            <a:off x="3157855" y="2337435"/>
            <a:ext cx="139446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负载均衡器</a:t>
            </a:r>
            <a:endParaRPr lang="zh-CN" sz="1400" b="1" dirty="0">
              <a:solidFill>
                <a:schemeClr val="bg1"/>
              </a:solidFill>
              <a:latin typeface="Arial" panose="020B0604020202090204"/>
              <a:ea typeface="微软雅黑" pitchFamily="34" charset="-122"/>
              <a:sym typeface="Arial" panose="020B0604020202090204"/>
            </a:endParaRPr>
          </a:p>
        </p:txBody>
      </p:sp>
      <p:sp>
        <p:nvSpPr>
          <p:cNvPr id="21" name="圆角矩形 20"/>
          <p:cNvSpPr/>
          <p:nvPr>
            <p:custDataLst>
              <p:tags r:id="rId6"/>
            </p:custDataLst>
          </p:nvPr>
        </p:nvSpPr>
        <p:spPr>
          <a:xfrm>
            <a:off x="3157855" y="3057525"/>
            <a:ext cx="1379220" cy="286385"/>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400" b="1" dirty="0">
                <a:solidFill>
                  <a:schemeClr val="bg1"/>
                </a:solidFill>
                <a:latin typeface="Arial" panose="020B0604020202090204"/>
                <a:ea typeface="微软雅黑" pitchFamily="34" charset="-122"/>
                <a:sym typeface="Arial" panose="020B0604020202090204"/>
              </a:rPr>
              <a:t>国际网络优化</a:t>
            </a:r>
            <a:endParaRPr lang="zh-CN" sz="1400" b="1" dirty="0">
              <a:solidFill>
                <a:schemeClr val="bg1"/>
              </a:solidFill>
              <a:latin typeface="Arial" panose="020B0604020202090204"/>
              <a:ea typeface="微软雅黑" pitchFamily="34" charset="-122"/>
              <a:sym typeface="Arial" panose="020B0604020202090204"/>
            </a:endParaRPr>
          </a:p>
        </p:txBody>
      </p:sp>
      <p:cxnSp>
        <p:nvCxnSpPr>
          <p:cNvPr id="22" name="肘形连接符 21"/>
          <p:cNvCxnSpPr>
            <a:stCxn id="5" idx="3"/>
            <a:endCxn id="20" idx="1"/>
          </p:cNvCxnSpPr>
          <p:nvPr/>
        </p:nvCxnSpPr>
        <p:spPr>
          <a:xfrm>
            <a:off x="2656840" y="2480945"/>
            <a:ext cx="501015" cy="317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肘形连接符 22"/>
          <p:cNvCxnSpPr>
            <a:stCxn id="5" idx="3"/>
            <a:endCxn id="21" idx="1"/>
          </p:cNvCxnSpPr>
          <p:nvPr/>
        </p:nvCxnSpPr>
        <p:spPr>
          <a:xfrm>
            <a:off x="2656840" y="2480945"/>
            <a:ext cx="501015" cy="720090"/>
          </a:xfrm>
          <a:prstGeom prst="bentConnector3">
            <a:avLst>
              <a:gd name="adj1" fmla="val 50063"/>
            </a:avLst>
          </a:prstGeom>
          <a:ln>
            <a:tailEnd type="arrow"/>
          </a:ln>
        </p:spPr>
        <p:style>
          <a:lnRef idx="2">
            <a:schemeClr val="accent1"/>
          </a:lnRef>
          <a:fillRef idx="0">
            <a:srgbClr val="FFFFFF"/>
          </a:fillRef>
          <a:effectRef idx="0">
            <a:srgbClr val="FFFFFF"/>
          </a:effectRef>
          <a:fontRef idx="minor">
            <a:schemeClr val="tx1"/>
          </a:fontRef>
        </p:style>
      </p:cxnSp>
      <p:sp>
        <p:nvSpPr>
          <p:cNvPr id="24" name="文本框 23"/>
          <p:cNvSpPr txBox="1"/>
          <p:nvPr/>
        </p:nvSpPr>
        <p:spPr>
          <a:xfrm>
            <a:off x="4622165" y="1610360"/>
            <a:ext cx="3569335" cy="521970"/>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实现前后端的实时通信，传递疲劳检测结果和警告信息</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25" name="文本框 24"/>
          <p:cNvSpPr txBox="1"/>
          <p:nvPr/>
        </p:nvSpPr>
        <p:spPr>
          <a:xfrm>
            <a:off x="4598035" y="2265045"/>
            <a:ext cx="3569335" cy="521970"/>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对入站的请求流量和视频传输流量进行负载均衡</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
        <p:nvSpPr>
          <p:cNvPr id="26" name="文本框 25"/>
          <p:cNvSpPr txBox="1"/>
          <p:nvPr/>
        </p:nvSpPr>
        <p:spPr>
          <a:xfrm>
            <a:off x="4598035" y="3037205"/>
            <a:ext cx="3953510" cy="521970"/>
          </a:xfrm>
          <a:prstGeom prst="rect">
            <a:avLst/>
          </a:prstGeom>
          <a:noFill/>
        </p:spPr>
        <p:txBody>
          <a:bodyPr wrap="square" rtlCol="0">
            <a:spAutoFit/>
          </a:bodyPr>
          <a:p>
            <a:r>
              <a:rPr lang="zh-CN" altLang="en-US" sz="1400">
                <a:solidFill>
                  <a:schemeClr val="accent3">
                    <a:lumMod val="50000"/>
                  </a:schemeClr>
                </a:solidFill>
                <a:latin typeface="微软雅黑" pitchFamily="34" charset="-122"/>
                <a:ea typeface="微软雅黑" pitchFamily="34" charset="-122"/>
                <a:cs typeface="微软雅黑" pitchFamily="34" charset="-122"/>
              </a:rPr>
              <a:t>采用三大运营商的优化线路确保全球访问的可靠性</a:t>
            </a:r>
            <a:endParaRPr lang="zh-CN" altLang="en-US" sz="1400">
              <a:solidFill>
                <a:schemeClr val="accent3">
                  <a:lumMod val="50000"/>
                </a:schemeClr>
              </a:solidFill>
              <a:latin typeface="微软雅黑" pitchFamily="34" charset="-122"/>
              <a:ea typeface="微软雅黑" pitchFamily="34" charset="-122"/>
              <a:cs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55"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par>
                                <p:cTn id="22" presetID="55"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1000" fill="hold"/>
                                        <p:tgtEl>
                                          <p:spTgt spid="22"/>
                                        </p:tgtEl>
                                        <p:attrNameLst>
                                          <p:attrName>ppt_w</p:attrName>
                                        </p:attrNameLst>
                                      </p:cBhvr>
                                      <p:tavLst>
                                        <p:tav tm="0">
                                          <p:val>
                                            <p:strVal val="#ppt_w*0.70"/>
                                          </p:val>
                                        </p:tav>
                                        <p:tav tm="100000">
                                          <p:val>
                                            <p:strVal val="#ppt_w"/>
                                          </p:val>
                                        </p:tav>
                                      </p:tavLst>
                                    </p:anim>
                                    <p:anim calcmode="lin" valueType="num">
                                      <p:cBhvr>
                                        <p:cTn id="25" dur="1000" fill="hold"/>
                                        <p:tgtEl>
                                          <p:spTgt spid="22"/>
                                        </p:tgtEl>
                                        <p:attrNameLst>
                                          <p:attrName>ppt_h</p:attrName>
                                        </p:attrNameLst>
                                      </p:cBhvr>
                                      <p:tavLst>
                                        <p:tav tm="0">
                                          <p:val>
                                            <p:strVal val="#ppt_h"/>
                                          </p:val>
                                        </p:tav>
                                        <p:tav tm="100000">
                                          <p:val>
                                            <p:strVal val="#ppt_h"/>
                                          </p:val>
                                        </p:tav>
                                      </p:tavLst>
                                    </p:anim>
                                    <p:animEffect transition="in" filter="fade">
                                      <p:cBhvr>
                                        <p:cTn id="26" dur="1000"/>
                                        <p:tgtEl>
                                          <p:spTgt spid="22"/>
                                        </p:tgtEl>
                                      </p:cBhvr>
                                    </p:animEffect>
                                  </p:childTnLst>
                                </p:cTn>
                              </p:par>
                              <p:par>
                                <p:cTn id="27" presetID="55"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1000" fill="hold"/>
                                        <p:tgtEl>
                                          <p:spTgt spid="23"/>
                                        </p:tgtEl>
                                        <p:attrNameLst>
                                          <p:attrName>ppt_w</p:attrName>
                                        </p:attrNameLst>
                                      </p:cBhvr>
                                      <p:tavLst>
                                        <p:tav tm="0">
                                          <p:val>
                                            <p:strVal val="#ppt_w*0.70"/>
                                          </p:val>
                                        </p:tav>
                                        <p:tav tm="100000">
                                          <p:val>
                                            <p:strVal val="#ppt_w"/>
                                          </p:val>
                                        </p:tav>
                                      </p:tavLst>
                                    </p:anim>
                                    <p:anim calcmode="lin" valueType="num">
                                      <p:cBhvr>
                                        <p:cTn id="30" dur="1000" fill="hold"/>
                                        <p:tgtEl>
                                          <p:spTgt spid="23"/>
                                        </p:tgtEl>
                                        <p:attrNameLst>
                                          <p:attrName>ppt_h</p:attrName>
                                        </p:attrNameLst>
                                      </p:cBhvr>
                                      <p:tavLst>
                                        <p:tav tm="0">
                                          <p:val>
                                            <p:strVal val="#ppt_h"/>
                                          </p:val>
                                        </p:tav>
                                        <p:tav tm="100000">
                                          <p:val>
                                            <p:strVal val="#ppt_h"/>
                                          </p:val>
                                        </p:tav>
                                      </p:tavLst>
                                    </p:anim>
                                    <p:animEffect transition="in" filter="fade">
                                      <p:cBhvr>
                                        <p:cTn id="31" dur="1000"/>
                                        <p:tgtEl>
                                          <p:spTgt spid="23"/>
                                        </p:tgtEl>
                                      </p:cBhvr>
                                    </p:animEffect>
                                  </p:childTnLst>
                                </p:cTn>
                              </p:par>
                              <p:par>
                                <p:cTn id="32" presetID="2" presetClass="entr" presetSubtype="2" fill="hold" grpId="0" nodeType="withEffect">
                                  <p:stCondLst>
                                    <p:cond delay="25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1+#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5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1+#ppt_w/2"/>
                                          </p:val>
                                        </p:tav>
                                        <p:tav tm="100000">
                                          <p:val>
                                            <p:strVal val="#ppt_x"/>
                                          </p:val>
                                        </p:tav>
                                      </p:tavLst>
                                    </p:anim>
                                    <p:anim calcmode="lin" valueType="num">
                                      <p:cBhvr additive="base">
                                        <p:cTn id="39" dur="500" fill="hold"/>
                                        <p:tgtEl>
                                          <p:spTgt spid="20"/>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25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1+#ppt_w/2"/>
                                          </p:val>
                                        </p:tav>
                                        <p:tav tm="100000">
                                          <p:val>
                                            <p:strVal val="#ppt_x"/>
                                          </p:val>
                                        </p:tav>
                                      </p:tavLst>
                                    </p:anim>
                                    <p:anim calcmode="lin" valueType="num">
                                      <p:cBhvr additive="base">
                                        <p:cTn id="43" dur="500" fill="hold"/>
                                        <p:tgtEl>
                                          <p:spTgt spid="21"/>
                                        </p:tgtEl>
                                        <p:attrNameLst>
                                          <p:attrName>ppt_y</p:attrName>
                                        </p:attrNameLst>
                                      </p:cBhvr>
                                      <p:tavLst>
                                        <p:tav tm="0">
                                          <p:val>
                                            <p:strVal val="#ppt_y"/>
                                          </p:val>
                                        </p:tav>
                                        <p:tav tm="100000">
                                          <p:val>
                                            <p:strVal val="#ppt_y"/>
                                          </p:val>
                                        </p:tav>
                                      </p:tavLst>
                                    </p:anim>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20" grpId="0" bldLvl="0" animBg="1"/>
      <p:bldP spid="21" grpId="0" bldLvl="0" animBg="1"/>
      <p:bldP spid="24"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268220" y="635635"/>
            <a:ext cx="5344795" cy="4290695"/>
          </a:xfrm>
          <a:prstGeom prst="rect">
            <a:avLst/>
          </a:prstGeom>
        </p:spPr>
      </p:pic>
      <p:grpSp>
        <p:nvGrpSpPr>
          <p:cNvPr id="30" name="组合 29"/>
          <p:cNvGrpSpPr/>
          <p:nvPr/>
        </p:nvGrpSpPr>
        <p:grpSpPr>
          <a:xfrm>
            <a:off x="411825" y="267157"/>
            <a:ext cx="8265036" cy="368300"/>
            <a:chOff x="549100" y="248633"/>
            <a:chExt cx="11020048" cy="491066"/>
          </a:xfrm>
        </p:grpSpPr>
        <p:sp>
          <p:nvSpPr>
            <p:cNvPr id="34" name="文本框 33"/>
            <p:cNvSpPr txBox="1"/>
            <p:nvPr>
              <p:custDataLst>
                <p:tags r:id="rId3"/>
              </p:custDataLst>
            </p:nvPr>
          </p:nvSpPr>
          <p:spPr>
            <a:xfrm>
              <a:off x="5294706" y="248633"/>
              <a:ext cx="1530773" cy="491066"/>
            </a:xfrm>
            <a:prstGeom prst="rect">
              <a:avLst/>
            </a:prstGeom>
            <a:noFill/>
          </p:spPr>
          <p:txBody>
            <a:bodyPr wrap="none" rtlCol="0">
              <a:spAutoFit/>
            </a:bodyPr>
            <a:p>
              <a:pPr algn="l"/>
              <a:r>
                <a:rPr lang="zh-CN" altLang="en-US" b="1" spc="98" dirty="0" smtClean="0">
                  <a:solidFill>
                    <a:srgbClr val="0B2C4F"/>
                  </a:solidFill>
                  <a:latin typeface="Arial" panose="020B0604020202090204"/>
                  <a:ea typeface="微软雅黑" pitchFamily="34" charset="-122"/>
                  <a:sym typeface="Arial" panose="020B0604020202090204"/>
                </a:rPr>
                <a:t>数据通信</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custDataLst>
                <p:tags r:id="rId4"/>
              </p:custDataLst>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5"/>
              </p:custDataLst>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467995" y="619125"/>
            <a:ext cx="3048000" cy="922020"/>
          </a:xfrm>
          <a:prstGeom prst="rect">
            <a:avLst/>
          </a:prstGeom>
          <a:noFill/>
        </p:spPr>
        <p:txBody>
          <a:bodyPr wrap="square" rtlCol="0">
            <a:spAutoFit/>
          </a:bodyPr>
          <a:p>
            <a:r>
              <a:rPr lang="en-US" altLang="zh-CN" b="1"/>
              <a:t>NGINX </a:t>
            </a:r>
            <a:r>
              <a:rPr lang="zh-CN" altLang="en-US" b="1"/>
              <a:t>配置</a:t>
            </a:r>
            <a:endParaRPr lang="zh-CN" altLang="en-US" b="1"/>
          </a:p>
          <a:p>
            <a:endParaRPr lang="zh-CN" altLang="en-US" b="1"/>
          </a:p>
          <a:p>
            <a:r>
              <a:rPr lang="en-US" altLang="zh-CN" b="1"/>
              <a:t>WS</a:t>
            </a:r>
            <a:r>
              <a:rPr lang="zh-CN" altLang="en-US" b="1"/>
              <a:t>协议升级</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 name="组合 29"/>
          <p:cNvGrpSpPr/>
          <p:nvPr/>
        </p:nvGrpSpPr>
        <p:grpSpPr>
          <a:xfrm>
            <a:off x="411825" y="267157"/>
            <a:ext cx="8265036" cy="368300"/>
            <a:chOff x="549100" y="248633"/>
            <a:chExt cx="11020048" cy="491066"/>
          </a:xfrm>
        </p:grpSpPr>
        <p:sp>
          <p:nvSpPr>
            <p:cNvPr id="34" name="文本框 33"/>
            <p:cNvSpPr txBox="1"/>
            <p:nvPr>
              <p:custDataLst>
                <p:tags r:id="rId1"/>
              </p:custDataLst>
            </p:nvPr>
          </p:nvSpPr>
          <p:spPr>
            <a:xfrm>
              <a:off x="5390379" y="248633"/>
              <a:ext cx="1530773" cy="491066"/>
            </a:xfrm>
            <a:prstGeom prst="rect">
              <a:avLst/>
            </a:prstGeom>
            <a:noFill/>
          </p:spPr>
          <p:txBody>
            <a:bodyPr wrap="none" rtlCol="0">
              <a:spAutoFit/>
            </a:bodyPr>
            <a:p>
              <a:pPr algn="l"/>
              <a:r>
                <a:rPr lang="zh-CN" altLang="en-US" b="1" spc="98" dirty="0" smtClean="0">
                  <a:solidFill>
                    <a:srgbClr val="0B2C4F"/>
                  </a:solidFill>
                  <a:latin typeface="Arial" panose="020B0604020202090204"/>
                  <a:ea typeface="微软雅黑" pitchFamily="34" charset="-122"/>
                  <a:sym typeface="Arial" panose="020B0604020202090204"/>
                </a:rPr>
                <a:t>数据通信</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custDataLst>
                <p:tags r:id="rId2"/>
              </p:custDataLst>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3"/>
              </p:custDataLst>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custDataLst>
              <p:tags r:id="rId4"/>
            </p:custDataLst>
          </p:nvPr>
        </p:nvPicPr>
        <p:blipFill>
          <a:blip r:embed="rId5"/>
          <a:stretch>
            <a:fillRect/>
          </a:stretch>
        </p:blipFill>
        <p:spPr>
          <a:xfrm>
            <a:off x="412115" y="1347470"/>
            <a:ext cx="6104255" cy="3306445"/>
          </a:xfrm>
          <a:prstGeom prst="rect">
            <a:avLst/>
          </a:prstGeom>
        </p:spPr>
      </p:pic>
      <p:pic>
        <p:nvPicPr>
          <p:cNvPr id="3" name="图片 2"/>
          <p:cNvPicPr>
            <a:picLocks noChangeAspect="1"/>
          </p:cNvPicPr>
          <p:nvPr>
            <p:custDataLst>
              <p:tags r:id="rId6"/>
            </p:custDataLst>
          </p:nvPr>
        </p:nvPicPr>
        <p:blipFill>
          <a:blip r:embed="rId7"/>
          <a:srcRect l="15222" r="11773"/>
          <a:stretch>
            <a:fillRect/>
          </a:stretch>
        </p:blipFill>
        <p:spPr>
          <a:xfrm>
            <a:off x="6732270" y="1417955"/>
            <a:ext cx="2016125" cy="2157730"/>
          </a:xfrm>
          <a:prstGeom prst="rect">
            <a:avLst/>
          </a:prstGeom>
        </p:spPr>
      </p:pic>
      <p:sp>
        <p:nvSpPr>
          <p:cNvPr id="4" name="文本框 3"/>
          <p:cNvSpPr txBox="1"/>
          <p:nvPr/>
        </p:nvSpPr>
        <p:spPr>
          <a:xfrm>
            <a:off x="709295" y="814070"/>
            <a:ext cx="3048000" cy="368300"/>
          </a:xfrm>
          <a:prstGeom prst="rect">
            <a:avLst/>
          </a:prstGeom>
          <a:noFill/>
        </p:spPr>
        <p:txBody>
          <a:bodyPr wrap="square" rtlCol="0">
            <a:spAutoFit/>
          </a:bodyPr>
          <a:p>
            <a:r>
              <a:rPr lang="zh-CN" altLang="en-US" b="1"/>
              <a:t>负载均衡</a:t>
            </a:r>
            <a:r>
              <a:rPr lang="en-US" altLang="zh-CN" b="1"/>
              <a:t> </a:t>
            </a:r>
            <a:r>
              <a:rPr lang="zh-CN" altLang="en-US" b="1"/>
              <a:t>满足视频传输</a:t>
            </a:r>
            <a:r>
              <a:rPr lang="zh-CN" altLang="en-US" b="1"/>
              <a:t>需求</a:t>
            </a:r>
            <a:endParaRPr lang="zh-CN" altLang="en-US" b="1"/>
          </a:p>
        </p:txBody>
      </p:sp>
      <p:sp>
        <p:nvSpPr>
          <p:cNvPr id="5" name="文本框 4"/>
          <p:cNvSpPr txBox="1"/>
          <p:nvPr/>
        </p:nvSpPr>
        <p:spPr>
          <a:xfrm>
            <a:off x="473075" y="4587875"/>
            <a:ext cx="3397250" cy="306705"/>
          </a:xfrm>
          <a:prstGeom prst="rect">
            <a:avLst/>
          </a:prstGeom>
          <a:noFill/>
        </p:spPr>
        <p:txBody>
          <a:bodyPr wrap="square" rtlCol="0">
            <a:spAutoFit/>
          </a:bodyPr>
          <a:p>
            <a:r>
              <a:rPr lang="en-US" altLang="zh-CN" sz="1400"/>
              <a:t>CN2 GIA     |   AS9929   |  AS4837</a:t>
            </a:r>
            <a:endParaRPr lang="en-US" altLang="zh-CN" sz="1400"/>
          </a:p>
        </p:txBody>
      </p:sp>
      <p:sp>
        <p:nvSpPr>
          <p:cNvPr id="6" name="文本框 5"/>
          <p:cNvSpPr txBox="1"/>
          <p:nvPr/>
        </p:nvSpPr>
        <p:spPr>
          <a:xfrm>
            <a:off x="4609465" y="938530"/>
            <a:ext cx="3048000" cy="306705"/>
          </a:xfrm>
          <a:prstGeom prst="rect">
            <a:avLst/>
          </a:prstGeom>
          <a:noFill/>
        </p:spPr>
        <p:txBody>
          <a:bodyPr wrap="square" rtlCol="0">
            <a:spAutoFit/>
          </a:bodyPr>
          <a:p>
            <a:r>
              <a:rPr lang="zh-CN" altLang="en-US" sz="1400"/>
              <a:t>海外带宽成本远低于境内</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854516" y="2675003"/>
            <a:ext cx="5434965" cy="783590"/>
          </a:xfrm>
          <a:prstGeom prst="rect">
            <a:avLst/>
          </a:prstGeom>
          <a:noFill/>
        </p:spPr>
        <p:txBody>
          <a:bodyPr wrap="none" rtlCol="0">
            <a:spAutoFit/>
          </a:bodyPr>
          <a:lstStyle>
            <a:defPPr>
              <a:defRPr lang="zh-CN"/>
            </a:defPPr>
            <a:lvl1pPr algn="ctr">
              <a:defRPr sz="4500" b="1" spc="98">
                <a:solidFill>
                  <a:srgbClr val="0B2C4F"/>
                </a:solidFill>
                <a:latin typeface="Arial" panose="020B0604020202090204"/>
                <a:ea typeface="微软雅黑" pitchFamily="34" charset="-122"/>
              </a:defRPr>
            </a:lvl1pPr>
          </a:lstStyle>
          <a:p>
            <a:pPr algn="ctr"/>
            <a:r>
              <a:rPr lang="zh-CN" altLang="en-US" dirty="0">
                <a:sym typeface="Arial" panose="020B0604020202090204"/>
              </a:rPr>
              <a:t>测试设计及测试报告</a:t>
            </a:r>
            <a:endParaRPr lang="zh-CN" altLang="en-US" dirty="0">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pitchFamily="34" charset="-122"/>
                <a:sym typeface="Arial" panose="020B0604020202090204"/>
              </a:endParaRPr>
            </a:p>
          </p:txBody>
        </p:sp>
        <p:sp>
          <p:nvSpPr>
            <p:cNvPr id="11" name="文本框 10"/>
            <p:cNvSpPr txBox="1"/>
            <p:nvPr/>
          </p:nvSpPr>
          <p:spPr>
            <a:xfrm>
              <a:off x="3723144" y="1827434"/>
              <a:ext cx="1594594" cy="11370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pitchFamily="34" charset="-122"/>
                  <a:sym typeface="Arial" panose="020B0604020202090204"/>
                </a:rPr>
                <a:t>07</a:t>
              </a:r>
              <a:endParaRPr lang="zh-CN" altLang="en-US" sz="4950" spc="98" dirty="0">
                <a:solidFill>
                  <a:prstClr val="white"/>
                </a:solidFill>
                <a:latin typeface="Arial" panose="020B0604020202090204"/>
                <a:ea typeface="微软雅黑" pitchFamily="34" charset="-122"/>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pitchFamily="34" charset="-122"/>
                <a:sym typeface="Arial" panose="020B0604020202090204"/>
              </a:rPr>
              <a:t>REPORT</a:t>
            </a:r>
            <a:endParaRPr lang="zh-CN" altLang="en-US" sz="1400" b="1" dirty="0">
              <a:solidFill>
                <a:srgbClr val="0B2C4F"/>
              </a:solidFill>
              <a:latin typeface="Arial" panose="020B0604020202090204"/>
              <a:ea typeface="微软雅黑" pitchFamily="34" charset="-122"/>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67157"/>
            <a:ext cx="8265036" cy="368300"/>
            <a:chOff x="549100" y="248633"/>
            <a:chExt cx="11020048" cy="491066"/>
          </a:xfrm>
        </p:grpSpPr>
        <p:sp>
          <p:nvSpPr>
            <p:cNvPr id="34" name="文本框 33"/>
            <p:cNvSpPr txBox="1"/>
            <p:nvPr/>
          </p:nvSpPr>
          <p:spPr>
            <a:xfrm>
              <a:off x="5294706" y="248633"/>
              <a:ext cx="1527387"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项目测试</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graphicFrame>
        <p:nvGraphicFramePr>
          <p:cNvPr id="2" name="表格 1"/>
          <p:cNvGraphicFramePr/>
          <p:nvPr/>
        </p:nvGraphicFramePr>
        <p:xfrm>
          <a:off x="5003800" y="1137285"/>
          <a:ext cx="3663315" cy="3340100"/>
        </p:xfrm>
        <a:graphic>
          <a:graphicData uri="http://schemas.openxmlformats.org/drawingml/2006/table">
            <a:tbl>
              <a:tblPr/>
              <a:tblGrid>
                <a:gridCol w="462915"/>
                <a:gridCol w="1047115"/>
                <a:gridCol w="2153285"/>
              </a:tblGrid>
              <a:tr h="241300">
                <a:tc>
                  <a:txBody>
                    <a:bodyPr/>
                    <a:p>
                      <a:pPr indent="0">
                        <a:buNone/>
                      </a:pPr>
                      <a:r>
                        <a:rPr lang="en-US" sz="1200" b="0">
                          <a:latin typeface="宋体" pitchFamily="2" charset="-122"/>
                          <a:cs typeface="宋体" pitchFamily="2" charset="-122"/>
                        </a:rPr>
                        <a:t>类别</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组件</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描述</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a:txBody>
                    <a:bodyPr/>
                    <a:p>
                      <a:pPr indent="0">
                        <a:buNone/>
                      </a:pPr>
                      <a:r>
                        <a:rPr lang="en-US" sz="1200" b="0">
                          <a:latin typeface="宋体" pitchFamily="2" charset="-122"/>
                          <a:cs typeface="宋体" pitchFamily="2" charset="-122"/>
                        </a:rPr>
                        <a:t>用户环境</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200" b="0">
                          <a:latin typeface="宋体" pitchFamily="2" charset="-122"/>
                          <a:cs typeface="宋体" pitchFamily="2" charset="-122"/>
                        </a:rPr>
                        <a:t>操作系统</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Mac OS 14.2 23C5055b</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a:txBody>
                    <a:bodyPr/>
                    <a:p>
                      <a:pPr indent="0">
                        <a:buNone/>
                      </a:pPr>
                      <a:r>
                        <a:rPr lang="en-US" sz="1200" b="0">
                          <a:latin typeface="宋体" pitchFamily="2" charset="-122"/>
                          <a:cs typeface="宋体" pitchFamily="2" charset="-122"/>
                        </a:rPr>
                        <a:t> </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200" b="0">
                          <a:latin typeface="宋体" pitchFamily="2" charset="-122"/>
                          <a:cs typeface="宋体" pitchFamily="2" charset="-122"/>
                        </a:rPr>
                        <a:t>SOC</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Apple M1 Pro</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a:txBody>
                    <a:bodyPr/>
                    <a:p>
                      <a:pPr indent="0">
                        <a:buNone/>
                      </a:pPr>
                      <a:r>
                        <a:rPr lang="en-US" sz="1200" b="0">
                          <a:latin typeface="宋体" pitchFamily="2" charset="-122"/>
                          <a:cs typeface="宋体" pitchFamily="2" charset="-122"/>
                        </a:rPr>
                        <a:t> </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200" b="0">
                          <a:latin typeface="宋体" pitchFamily="2" charset="-122"/>
                          <a:cs typeface="宋体" pitchFamily="2" charset="-122"/>
                        </a:rPr>
                        <a:t>浏览器</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Microsoft Edge 120.0.2210.77</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a:txBody>
                    <a:bodyPr/>
                    <a:p>
                      <a:pPr indent="0">
                        <a:buNone/>
                      </a:pPr>
                      <a:r>
                        <a:rPr lang="en-US" sz="1200" b="0">
                          <a:latin typeface="宋体" pitchFamily="2" charset="-122"/>
                          <a:cs typeface="宋体" pitchFamily="2" charset="-122"/>
                        </a:rPr>
                        <a:t> </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摄像头</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1080p FaceTime</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48640">
                <a:tc>
                  <a:txBody>
                    <a:bodyPr/>
                    <a:p>
                      <a:pPr indent="0">
                        <a:buNone/>
                      </a:pPr>
                      <a:r>
                        <a:rPr lang="en-US" sz="1200" b="0">
                          <a:latin typeface="宋体" pitchFamily="2" charset="-122"/>
                          <a:cs typeface="宋体" pitchFamily="2" charset="-122"/>
                        </a:rPr>
                        <a:t>服务器环境</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200" b="0">
                          <a:latin typeface="宋体" pitchFamily="2" charset="-122"/>
                          <a:cs typeface="宋体" pitchFamily="2" charset="-122"/>
                        </a:rPr>
                        <a:t>操作系统</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Debian GNU/Linux 12</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a:txBody>
                    <a:bodyPr/>
                    <a:p>
                      <a:pPr indent="0">
                        <a:buNone/>
                      </a:pPr>
                      <a:r>
                        <a:rPr lang="en-US" sz="1200" b="0">
                          <a:latin typeface="宋体" pitchFamily="2" charset="-122"/>
                          <a:cs typeface="宋体" pitchFamily="2" charset="-122"/>
                        </a:rPr>
                        <a:t> </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200" b="0">
                          <a:latin typeface="宋体" pitchFamily="2" charset="-122"/>
                          <a:cs typeface="宋体" pitchFamily="2" charset="-122"/>
                        </a:rPr>
                        <a:t>CPU</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Intel Core Processor (Broadwell)</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a:txBody>
                    <a:bodyPr/>
                    <a:p>
                      <a:pPr indent="0">
                        <a:buNone/>
                      </a:pPr>
                      <a:r>
                        <a:rPr lang="en-US" sz="1200" b="0">
                          <a:latin typeface="宋体" pitchFamily="2" charset="-122"/>
                          <a:cs typeface="宋体" pitchFamily="2" charset="-122"/>
                        </a:rPr>
                        <a:t> </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200" b="0">
                          <a:latin typeface="宋体" pitchFamily="2" charset="-122"/>
                          <a:cs typeface="宋体" pitchFamily="2" charset="-122"/>
                        </a:rPr>
                        <a:t>CPU核心数</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3</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a:txBody>
                    <a:bodyPr/>
                    <a:p>
                      <a:pPr indent="0">
                        <a:buNone/>
                      </a:pPr>
                      <a:r>
                        <a:rPr lang="en-US" sz="1200" b="0">
                          <a:latin typeface="宋体" pitchFamily="2" charset="-122"/>
                          <a:cs typeface="宋体" pitchFamily="2" charset="-122"/>
                        </a:rPr>
                        <a:t> </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200" b="0">
                          <a:latin typeface="宋体" pitchFamily="2" charset="-122"/>
                          <a:cs typeface="宋体" pitchFamily="2" charset="-122"/>
                        </a:rPr>
                        <a:t>CPU频率</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2095.320 MHz</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a:txBody>
                    <a:bodyPr/>
                    <a:p>
                      <a:pPr indent="0">
                        <a:buNone/>
                      </a:pPr>
                      <a:r>
                        <a:rPr lang="en-US" sz="1200" b="0">
                          <a:latin typeface="宋体" pitchFamily="2" charset="-122"/>
                          <a:cs typeface="宋体" pitchFamily="2" charset="-122"/>
                        </a:rPr>
                        <a:t> </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200" b="0">
                          <a:latin typeface="宋体" pitchFamily="2" charset="-122"/>
                          <a:cs typeface="宋体" pitchFamily="2" charset="-122"/>
                        </a:rPr>
                        <a:t>内存</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4.28 GiB</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1300">
                <a:tc>
                  <a:txBody>
                    <a:bodyPr/>
                    <a:p>
                      <a:pPr indent="0">
                        <a:buNone/>
                      </a:pPr>
                      <a:r>
                        <a:rPr lang="en-US" sz="1200" b="0">
                          <a:latin typeface="宋体" pitchFamily="2" charset="-122"/>
                          <a:cs typeface="宋体" pitchFamily="2" charset="-122"/>
                        </a:rPr>
                        <a:t> </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cap="flat">
                      <a:noFill/>
                    </a:lnB>
                    <a:lnTlToBr>
                      <a:noFill/>
                    </a:lnTlToBr>
                    <a:lnBlToTr>
                      <a:noFill/>
                    </a:lnBlToTr>
                    <a:noFill/>
                  </a:tcPr>
                </a:tc>
                <a:tc>
                  <a:txBody>
                    <a:bodyPr/>
                    <a:p>
                      <a:pPr indent="0">
                        <a:buNone/>
                      </a:pPr>
                      <a:r>
                        <a:rPr lang="en-US" sz="1200" b="0">
                          <a:latin typeface="宋体" pitchFamily="2" charset="-122"/>
                          <a:cs typeface="宋体" pitchFamily="2" charset="-122"/>
                        </a:rPr>
                        <a:t>Web服务器</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NGINX 1.22.1</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4000">
                <a:tc>
                  <a:txBody>
                    <a:bodyPr/>
                    <a:p>
                      <a:pPr indent="0">
                        <a:buNone/>
                      </a:pPr>
                      <a:r>
                        <a:rPr lang="en-US" sz="1200" b="0">
                          <a:latin typeface="宋体" pitchFamily="2" charset="-122"/>
                          <a:cs typeface="宋体" pitchFamily="2" charset="-122"/>
                        </a:rPr>
                        <a:t> </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编程语言</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200" b="0">
                          <a:latin typeface="宋体" pitchFamily="2" charset="-122"/>
                          <a:cs typeface="宋体" pitchFamily="2" charset="-122"/>
                        </a:rPr>
                        <a:t>Node.js 16.20.2, Python 3.11</a:t>
                      </a:r>
                      <a:endParaRPr lang="en-US" altLang="en-US" sz="1200" b="0">
                        <a:latin typeface="宋体" pitchFamily="2" charset="-122"/>
                        <a:ea typeface="宋体" pitchFamily="2" charset="-122"/>
                        <a:cs typeface="宋体"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755650" y="628015"/>
            <a:ext cx="5080000" cy="368300"/>
          </a:xfrm>
          <a:prstGeom prst="rect">
            <a:avLst/>
          </a:prstGeom>
          <a:noFill/>
          <a:ln w="9525">
            <a:noFill/>
          </a:ln>
        </p:spPr>
        <p:txBody>
          <a:bodyPr>
            <a:spAutoFit/>
          </a:bodyPr>
          <a:p>
            <a:pPr marL="0" indent="0" algn="l"/>
            <a:r>
              <a:rPr lang="zh-CN" b="1">
                <a:latin typeface="Times New Roman" panose="02020503050405090304" charset="0"/>
                <a:cs typeface="宋体" pitchFamily="2" charset="-122"/>
              </a:rPr>
              <a:t>测试环境</a:t>
            </a:r>
            <a:endParaRPr lang="zh-CN" altLang="en-US" b="1">
              <a:latin typeface="Times New Roman" panose="02020503050405090304" charset="0"/>
              <a:cs typeface="宋体"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251460" y="1275715"/>
            <a:ext cx="4519930" cy="3217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67157"/>
            <a:ext cx="8265036" cy="368300"/>
            <a:chOff x="549100" y="248633"/>
            <a:chExt cx="11020048" cy="491066"/>
          </a:xfrm>
        </p:grpSpPr>
        <p:sp>
          <p:nvSpPr>
            <p:cNvPr id="34" name="文本框 33"/>
            <p:cNvSpPr txBox="1"/>
            <p:nvPr/>
          </p:nvSpPr>
          <p:spPr>
            <a:xfrm>
              <a:off x="5294706" y="248633"/>
              <a:ext cx="1530773"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功能测试</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683260" y="843915"/>
            <a:ext cx="3544570" cy="2682240"/>
          </a:xfrm>
          <a:prstGeom prst="rect">
            <a:avLst/>
          </a:prstGeom>
          <a:noFill/>
          <a:ln w="9525">
            <a:noFill/>
          </a:ln>
        </p:spPr>
        <p:txBody>
          <a:bodyPr>
            <a:noAutofit/>
          </a:bodyPr>
          <a:p>
            <a:pPr marL="0" indent="266700" algn="l"/>
            <a:r>
              <a:rPr lang="en-US" b="0">
                <a:latin typeface="Times New Roman" panose="02020503050405090304" charset="0"/>
                <a:cs typeface="宋体" pitchFamily="2" charset="-122"/>
              </a:rPr>
              <a:t>1. </a:t>
            </a:r>
            <a:r>
              <a:rPr lang="zh-CN" b="0">
                <a:latin typeface="Times New Roman" panose="02020503050405090304" charset="0"/>
                <a:cs typeface="宋体" pitchFamily="2" charset="-122"/>
              </a:rPr>
              <a:t>登录验证目标：</a:t>
            </a:r>
            <a:r>
              <a:rPr lang="zh-CN">
                <a:latin typeface="Times New Roman" panose="02020503050405090304" charset="0"/>
                <a:cs typeface="宋体" pitchFamily="2" charset="-122"/>
              </a:rPr>
              <a:t>验证不同类型用户（司机、管理员）的登录过程是否正常。</a:t>
            </a:r>
            <a:r>
              <a:rPr lang="zh-CN" b="0">
                <a:latin typeface="Times New Roman" panose="02020503050405090304" charset="0"/>
                <a:cs typeface="宋体" pitchFamily="2" charset="-122"/>
              </a:rPr>
              <a:t>步骤：尝试使用有效和无效的凭证登录，包括空密码、错误密码等情况。结果：</a:t>
            </a:r>
            <a:r>
              <a:rPr lang="zh-CN" b="1">
                <a:latin typeface="Times New Roman" panose="02020503050405090304" charset="0"/>
                <a:cs typeface="宋体" pitchFamily="2" charset="-122"/>
              </a:rPr>
              <a:t>系统正确识别并响应各种登录尝试，只有有效凭证才能成功登录。</a:t>
            </a:r>
            <a:endParaRPr lang="zh-CN" altLang="en-US" b="1">
              <a:latin typeface="Times New Roman" panose="02020503050405090304" charset="0"/>
              <a:cs typeface="宋体" pitchFamily="2" charset="-122"/>
            </a:endParaRPr>
          </a:p>
        </p:txBody>
      </p:sp>
      <p:pic>
        <p:nvPicPr>
          <p:cNvPr id="5" name="图片 4"/>
          <p:cNvPicPr>
            <a:picLocks noChangeAspect="1"/>
          </p:cNvPicPr>
          <p:nvPr>
            <p:custDataLst>
              <p:tags r:id="rId1"/>
            </p:custDataLst>
          </p:nvPr>
        </p:nvPicPr>
        <p:blipFill>
          <a:blip r:embed="rId2"/>
          <a:stretch>
            <a:fillRect/>
          </a:stretch>
        </p:blipFill>
        <p:spPr>
          <a:xfrm>
            <a:off x="5435600" y="267335"/>
            <a:ext cx="2335530" cy="296608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572000" y="3275330"/>
            <a:ext cx="3552825" cy="153352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827405" y="3796030"/>
            <a:ext cx="3228975" cy="600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539115" y="1203960"/>
            <a:ext cx="3816985" cy="2614295"/>
          </a:xfrm>
          <a:prstGeom prst="rect">
            <a:avLst/>
          </a:prstGeom>
          <a:noFill/>
          <a:ln w="9525">
            <a:noFill/>
          </a:ln>
        </p:spPr>
        <p:txBody>
          <a:bodyPr>
            <a:noAutofit/>
          </a:bodyPr>
          <a:p>
            <a:pPr marL="0" indent="266700" algn="l"/>
            <a:r>
              <a:rPr lang="en-US" b="0">
                <a:latin typeface="Times New Roman" panose="02020503050405090304" charset="0"/>
                <a:cs typeface="宋体" pitchFamily="2" charset="-122"/>
              </a:rPr>
              <a:t>2. </a:t>
            </a:r>
            <a:r>
              <a:rPr lang="zh-CN" b="0">
                <a:latin typeface="Times New Roman" panose="02020503050405090304" charset="0"/>
                <a:cs typeface="宋体" pitchFamily="2" charset="-122"/>
              </a:rPr>
              <a:t>疲劳监测目标：确保系统能准确识别疲劳驾驶行为。步骤：使用预设的疲劳和非疲劳驾驶情景测试，包括闭眼、打哈欠等行为。结果：</a:t>
            </a:r>
            <a:r>
              <a:rPr lang="zh-CN" b="1">
                <a:latin typeface="Times New Roman" panose="02020503050405090304" charset="0"/>
                <a:cs typeface="宋体" pitchFamily="2" charset="-122"/>
              </a:rPr>
              <a:t>系统能准确区分疲劳和正常驾驶状态，并在检测到疲劳行为时发出声音和卡片警告</a:t>
            </a:r>
            <a:r>
              <a:rPr lang="zh-CN" b="0">
                <a:latin typeface="Times New Roman" panose="02020503050405090304" charset="0"/>
                <a:cs typeface="宋体" pitchFamily="2" charset="-122"/>
              </a:rPr>
              <a:t>。</a:t>
            </a:r>
            <a:endParaRPr lang="zh-CN" altLang="en-US" b="0">
              <a:latin typeface="Times New Roman" panose="02020503050405090304" charset="0"/>
              <a:cs typeface="宋体" pitchFamily="2" charset="-122"/>
            </a:endParaRPr>
          </a:p>
        </p:txBody>
      </p:sp>
      <p:sp>
        <p:nvSpPr>
          <p:cNvPr id="3" name="文本框 2"/>
          <p:cNvSpPr txBox="1"/>
          <p:nvPr>
            <p:custDataLst>
              <p:tags r:id="rId1"/>
            </p:custDataLst>
          </p:nvPr>
        </p:nvSpPr>
        <p:spPr>
          <a:xfrm>
            <a:off x="3971029" y="267157"/>
            <a:ext cx="1148080" cy="368300"/>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功能</a:t>
            </a:r>
            <a:r>
              <a:rPr lang="zh-CN" altLang="en-US" b="1" spc="98" dirty="0" smtClean="0">
                <a:solidFill>
                  <a:srgbClr val="0B2C4F"/>
                </a:solidFill>
                <a:latin typeface="Arial" panose="020B0604020202090204"/>
                <a:ea typeface="微软雅黑" pitchFamily="34" charset="-122"/>
                <a:sym typeface="Arial" panose="020B0604020202090204"/>
              </a:rPr>
              <a:t>测试</a:t>
            </a:r>
            <a:endParaRPr lang="zh-CN" altLang="en-US" b="1" spc="98" dirty="0" smtClean="0">
              <a:solidFill>
                <a:srgbClr val="0B2C4F"/>
              </a:solidFill>
              <a:latin typeface="Arial" panose="020B0604020202090204"/>
              <a:ea typeface="微软雅黑" pitchFamily="34" charset="-122"/>
              <a:sym typeface="Arial" panose="020B0604020202090204"/>
            </a:endParaRPr>
          </a:p>
        </p:txBody>
      </p:sp>
      <p:pic>
        <p:nvPicPr>
          <p:cNvPr id="4" name="图片 3"/>
          <p:cNvPicPr>
            <a:picLocks noChangeAspect="1"/>
          </p:cNvPicPr>
          <p:nvPr>
            <p:custDataLst>
              <p:tags r:id="rId2"/>
            </p:custDataLst>
          </p:nvPr>
        </p:nvPicPr>
        <p:blipFill>
          <a:blip r:embed="rId3"/>
          <a:stretch>
            <a:fillRect/>
          </a:stretch>
        </p:blipFill>
        <p:spPr>
          <a:xfrm>
            <a:off x="4355465" y="1275080"/>
            <a:ext cx="4302760" cy="2752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828040" y="915035"/>
            <a:ext cx="7398385" cy="1753235"/>
          </a:xfrm>
          <a:prstGeom prst="rect">
            <a:avLst/>
          </a:prstGeom>
          <a:noFill/>
        </p:spPr>
        <p:txBody>
          <a:bodyPr wrap="square" rtlCol="0">
            <a:spAutoFit/>
          </a:bodyPr>
          <a:p>
            <a:pPr indent="457200"/>
            <a:r>
              <a:rPr lang="zh-CN" altLang="en-US">
                <a:sym typeface="+mn-ea"/>
              </a:rPr>
              <a:t>随着计算机科学和技术的迅速发展，智能软件在各领域的应用日益广泛。其中，</a:t>
            </a:r>
            <a:r>
              <a:rPr lang="zh-CN" altLang="en-US" b="1">
                <a:sym typeface="+mn-ea"/>
              </a:rPr>
              <a:t>利用计算机视觉技术进行疲劳驾驶监测和预警的需求尤为突出</a:t>
            </a:r>
            <a:r>
              <a:rPr lang="zh-CN" altLang="en-US">
                <a:sym typeface="+mn-ea"/>
              </a:rPr>
              <a:t>，尤其是在公共交通和物流运输领域。</a:t>
            </a:r>
            <a:endParaRPr lang="zh-CN" altLang="en-US">
              <a:sym typeface="+mn-ea"/>
            </a:endParaRPr>
          </a:p>
          <a:p>
            <a:pPr indent="457200"/>
            <a:endParaRPr lang="zh-CN" altLang="en-US">
              <a:sym typeface="+mn-ea"/>
            </a:endParaRPr>
          </a:p>
          <a:p>
            <a:pPr indent="457200"/>
            <a:r>
              <a:rPr lang="zh-CN" altLang="en-US">
                <a:sym typeface="+mn-ea"/>
              </a:rPr>
              <a:t>本项目旨在研究和开发一个</a:t>
            </a:r>
            <a:r>
              <a:rPr lang="zh-CN" altLang="en-US" b="1">
                <a:sym typeface="+mn-ea"/>
              </a:rPr>
              <a:t>基于人脸识别的疲劳驾驶动态监测平台</a:t>
            </a:r>
            <a:r>
              <a:rPr lang="zh-CN" altLang="en-US">
                <a:sym typeface="+mn-ea"/>
              </a:rPr>
              <a:t>，以提高道路安全性和减少交通事故。</a:t>
            </a:r>
            <a:endParaRPr lang="zh-CN" altLang="en-US">
              <a:sym typeface="+mn-ea"/>
            </a:endParaRPr>
          </a:p>
        </p:txBody>
      </p:sp>
      <p:sp>
        <p:nvSpPr>
          <p:cNvPr id="4" name="文本框 3"/>
          <p:cNvSpPr txBox="1"/>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pitchFamily="34" charset="-122"/>
                <a:sym typeface="Arial" panose="020B0604020202090204"/>
              </a:rPr>
              <a:t>项目背景与目的</a:t>
            </a:r>
            <a:endParaRPr lang="zh-CN" altLang="en-US" sz="1400" b="1" dirty="0">
              <a:solidFill>
                <a:srgbClr val="0B2C4F"/>
              </a:solidFill>
              <a:latin typeface="Arial" panose="020B0604020202090204"/>
              <a:ea typeface="微软雅黑" pitchFamily="34" charset="-122"/>
              <a:sym typeface="Arial" panose="020B0604020202090204"/>
            </a:endParaRPr>
          </a:p>
        </p:txBody>
      </p:sp>
      <p:pic>
        <p:nvPicPr>
          <p:cNvPr id="2" name="图片 1"/>
          <p:cNvPicPr>
            <a:picLocks noChangeAspect="1"/>
          </p:cNvPicPr>
          <p:nvPr>
            <p:custDataLst>
              <p:tags r:id="rId1"/>
            </p:custDataLst>
          </p:nvPr>
        </p:nvPicPr>
        <p:blipFill>
          <a:blip r:embed="rId2"/>
          <a:stretch>
            <a:fillRect/>
          </a:stretch>
        </p:blipFill>
        <p:spPr>
          <a:xfrm>
            <a:off x="2574290" y="2715260"/>
            <a:ext cx="3945255" cy="1938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1"/>
            </p:custDataLst>
          </p:nvPr>
        </p:nvSpPr>
        <p:spPr>
          <a:xfrm>
            <a:off x="3971029" y="267157"/>
            <a:ext cx="1148080" cy="368300"/>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功能</a:t>
            </a:r>
            <a:r>
              <a:rPr lang="zh-CN" altLang="en-US" b="1" spc="98" dirty="0" smtClean="0">
                <a:solidFill>
                  <a:srgbClr val="0B2C4F"/>
                </a:solidFill>
                <a:latin typeface="Arial" panose="020B0604020202090204"/>
                <a:ea typeface="微软雅黑" pitchFamily="34" charset="-122"/>
                <a:sym typeface="Arial" panose="020B0604020202090204"/>
              </a:rPr>
              <a:t>测试</a:t>
            </a:r>
            <a:endParaRPr lang="zh-CN" altLang="en-US" b="1" spc="98" dirty="0" smtClean="0">
              <a:solidFill>
                <a:srgbClr val="0B2C4F"/>
              </a:solidFill>
              <a:latin typeface="Arial" panose="020B0604020202090204"/>
              <a:ea typeface="微软雅黑" pitchFamily="34" charset="-122"/>
              <a:sym typeface="Arial" panose="020B0604020202090204"/>
            </a:endParaRPr>
          </a:p>
        </p:txBody>
      </p:sp>
      <p:sp>
        <p:nvSpPr>
          <p:cNvPr id="2" name="文本框 1"/>
          <p:cNvSpPr txBox="1"/>
          <p:nvPr/>
        </p:nvSpPr>
        <p:spPr>
          <a:xfrm>
            <a:off x="395605" y="988060"/>
            <a:ext cx="3173095" cy="2584450"/>
          </a:xfrm>
          <a:prstGeom prst="rect">
            <a:avLst/>
          </a:prstGeom>
          <a:noFill/>
          <a:ln w="9525">
            <a:noFill/>
          </a:ln>
        </p:spPr>
        <p:txBody>
          <a:bodyPr wrap="square">
            <a:spAutoFit/>
          </a:bodyPr>
          <a:p>
            <a:pPr marL="0" indent="266700" algn="l"/>
            <a:r>
              <a:rPr lang="en-US" b="0">
                <a:latin typeface="Times New Roman" panose="02020503050405090304" charset="0"/>
                <a:cs typeface="宋体" pitchFamily="2" charset="-122"/>
              </a:rPr>
              <a:t>3. </a:t>
            </a:r>
            <a:r>
              <a:rPr lang="zh-CN" b="0">
                <a:latin typeface="Times New Roman" panose="02020503050405090304" charset="0"/>
                <a:cs typeface="宋体" pitchFamily="2" charset="-122"/>
              </a:rPr>
              <a:t>实时视频监控目标：检查视频流的稳定性和清晰度。步骤：在不同网络环境下观察视频流的质量，包括低带宽和高带宽条件。结果：</a:t>
            </a:r>
            <a:r>
              <a:rPr lang="zh-CN" b="1">
                <a:latin typeface="Times New Roman" panose="02020503050405090304" charset="0"/>
                <a:cs typeface="宋体" pitchFamily="2" charset="-122"/>
              </a:rPr>
              <a:t>视频流在高带宽下保持稳定，在低带宽（</a:t>
            </a:r>
            <a:r>
              <a:rPr lang="en-US" altLang="zh-CN" b="1">
                <a:latin typeface="Times New Roman" panose="02020503050405090304" charset="0"/>
                <a:cs typeface="宋体" pitchFamily="2" charset="-122"/>
              </a:rPr>
              <a:t>&lt;3Mbps</a:t>
            </a:r>
            <a:r>
              <a:rPr lang="zh-CN" b="1">
                <a:latin typeface="Times New Roman" panose="02020503050405090304" charset="0"/>
                <a:cs typeface="宋体" pitchFamily="2" charset="-122"/>
              </a:rPr>
              <a:t>）下略有</a:t>
            </a:r>
            <a:r>
              <a:rPr lang="zh-CN" b="1">
                <a:latin typeface="Times New Roman" panose="02020503050405090304" charset="0"/>
                <a:cs typeface="宋体" pitchFamily="2" charset="-122"/>
              </a:rPr>
              <a:t>卡顿</a:t>
            </a:r>
            <a:endParaRPr lang="zh-CN" b="1">
              <a:latin typeface="Times New Roman" panose="02020503050405090304" charset="0"/>
              <a:cs typeface="宋体"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4355465" y="1275080"/>
            <a:ext cx="4199890" cy="2686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1"/>
            </p:custDataLst>
          </p:nvPr>
        </p:nvSpPr>
        <p:spPr>
          <a:xfrm>
            <a:off x="3971029" y="267157"/>
            <a:ext cx="1148080" cy="368300"/>
          </a:xfrm>
          <a:prstGeom prst="rect">
            <a:avLst/>
          </a:prstGeom>
          <a:noFill/>
        </p:spPr>
        <p:txBody>
          <a:bodyPr wrap="none" rtlCol="0">
            <a:spAutoFit/>
          </a:bodyPr>
          <a:lstStyle/>
          <a:p>
            <a:r>
              <a:rPr lang="zh-CN" altLang="en-US" b="1" spc="98" dirty="0" smtClean="0">
                <a:solidFill>
                  <a:srgbClr val="0B2C4F"/>
                </a:solidFill>
                <a:latin typeface="Arial" panose="020B0604020202090204"/>
                <a:ea typeface="微软雅黑" pitchFamily="34" charset="-122"/>
                <a:sym typeface="Arial" panose="020B0604020202090204"/>
              </a:rPr>
              <a:t>性能测试</a:t>
            </a:r>
            <a:endParaRPr lang="zh-CN" altLang="en-US" b="1" spc="98" dirty="0" smtClean="0">
              <a:solidFill>
                <a:srgbClr val="0B2C4F"/>
              </a:solidFill>
              <a:latin typeface="Arial" panose="020B0604020202090204"/>
              <a:ea typeface="微软雅黑" pitchFamily="34" charset="-122"/>
              <a:sym typeface="Arial" panose="020B0604020202090204"/>
            </a:endParaRPr>
          </a:p>
        </p:txBody>
      </p:sp>
      <p:sp>
        <p:nvSpPr>
          <p:cNvPr id="2" name="文本框 1"/>
          <p:cNvSpPr txBox="1"/>
          <p:nvPr/>
        </p:nvSpPr>
        <p:spPr>
          <a:xfrm>
            <a:off x="588010" y="1419860"/>
            <a:ext cx="3759200" cy="2363470"/>
          </a:xfrm>
          <a:prstGeom prst="rect">
            <a:avLst/>
          </a:prstGeom>
          <a:noFill/>
          <a:ln w="9525">
            <a:noFill/>
          </a:ln>
        </p:spPr>
        <p:txBody>
          <a:bodyPr>
            <a:noAutofit/>
          </a:bodyPr>
          <a:p>
            <a:pPr marL="0" indent="266700" algn="l"/>
            <a:r>
              <a:rPr lang="en-US" b="0">
                <a:latin typeface="Times New Roman" panose="02020503050405090304" charset="0"/>
                <a:cs typeface="宋体" pitchFamily="2" charset="-122"/>
              </a:rPr>
              <a:t>1. </a:t>
            </a:r>
            <a:r>
              <a:rPr lang="zh-CN" b="0">
                <a:latin typeface="Times New Roman" panose="02020503050405090304" charset="0"/>
                <a:cs typeface="宋体" pitchFamily="2" charset="-122"/>
              </a:rPr>
              <a:t>响应时间目标：测量系统对不同操作的响应时间。步骤：执行各种操作，如登录、加载数据、提交请求等，并记录响应时间。结果：部分操作的响应时间有</a:t>
            </a:r>
            <a:r>
              <a:rPr lang="zh-CN" b="0">
                <a:latin typeface="Times New Roman" panose="02020503050405090304" charset="0"/>
                <a:cs typeface="宋体" pitchFamily="2" charset="-122"/>
              </a:rPr>
              <a:t>稍长的延迟。</a:t>
            </a:r>
            <a:endParaRPr lang="zh-CN" altLang="en-US" b="0">
              <a:latin typeface="Times New Roman" panose="02020503050405090304" charset="0"/>
              <a:cs typeface="宋体"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4787900" y="555625"/>
            <a:ext cx="3632200" cy="4285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1"/>
            </p:custDataLst>
          </p:nvPr>
        </p:nvSpPr>
        <p:spPr>
          <a:xfrm>
            <a:off x="3971029" y="267157"/>
            <a:ext cx="1148080" cy="368300"/>
          </a:xfrm>
          <a:prstGeom prst="rect">
            <a:avLst/>
          </a:prstGeom>
          <a:noFill/>
        </p:spPr>
        <p:txBody>
          <a:bodyPr wrap="none" rtlCol="0">
            <a:spAutoFit/>
          </a:bodyPr>
          <a:lstStyle/>
          <a:p>
            <a:r>
              <a:rPr lang="zh-CN" altLang="en-US" b="1" spc="98" dirty="0" smtClean="0">
                <a:solidFill>
                  <a:srgbClr val="0B2C4F"/>
                </a:solidFill>
                <a:latin typeface="Arial" panose="020B0604020202090204"/>
                <a:ea typeface="微软雅黑" pitchFamily="34" charset="-122"/>
                <a:sym typeface="Arial" panose="020B0604020202090204"/>
              </a:rPr>
              <a:t>性能测试</a:t>
            </a:r>
            <a:endParaRPr lang="zh-CN" altLang="en-US" b="1" spc="98" dirty="0" smtClean="0">
              <a:solidFill>
                <a:srgbClr val="0B2C4F"/>
              </a:solidFill>
              <a:latin typeface="Arial" panose="020B0604020202090204"/>
              <a:ea typeface="微软雅黑" pitchFamily="34" charset="-122"/>
              <a:sym typeface="Arial" panose="020B0604020202090204"/>
            </a:endParaRPr>
          </a:p>
        </p:txBody>
      </p:sp>
      <p:sp>
        <p:nvSpPr>
          <p:cNvPr id="2" name="文本框 1"/>
          <p:cNvSpPr txBox="1"/>
          <p:nvPr/>
        </p:nvSpPr>
        <p:spPr>
          <a:xfrm>
            <a:off x="611505" y="635635"/>
            <a:ext cx="4139565" cy="2106930"/>
          </a:xfrm>
          <a:prstGeom prst="rect">
            <a:avLst/>
          </a:prstGeom>
          <a:noFill/>
          <a:ln w="9525">
            <a:noFill/>
          </a:ln>
        </p:spPr>
        <p:txBody>
          <a:bodyPr>
            <a:noAutofit/>
          </a:bodyPr>
          <a:p>
            <a:pPr marL="0" indent="266700" algn="l"/>
            <a:r>
              <a:rPr lang="en-US" b="0">
                <a:latin typeface="Times New Roman" panose="02020503050405090304" charset="0"/>
                <a:cs typeface="宋体" pitchFamily="2" charset="-122"/>
              </a:rPr>
              <a:t>2. </a:t>
            </a:r>
            <a:r>
              <a:rPr lang="zh-CN" b="0">
                <a:latin typeface="Times New Roman" panose="02020503050405090304" charset="0"/>
                <a:cs typeface="宋体" pitchFamily="2" charset="-122"/>
              </a:rPr>
              <a:t>并发处理目标：验证系统在多用户同时访问时的表现。步骤：模拟多个用户同时登录、使用疲劳监测和视频监控等功能。结果：系统稳定运行，无崩溃或性能显著下降。</a:t>
            </a:r>
            <a:endParaRPr lang="zh-CN" altLang="en-US" b="0">
              <a:latin typeface="Times New Roman" panose="02020503050405090304" charset="0"/>
              <a:cs typeface="宋体"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4787900" y="2635250"/>
            <a:ext cx="4161155" cy="225171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611505" y="2788285"/>
            <a:ext cx="4032250" cy="174434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6297295" y="267335"/>
            <a:ext cx="1572895" cy="2234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1"/>
            </p:custDataLst>
          </p:nvPr>
        </p:nvSpPr>
        <p:spPr>
          <a:xfrm>
            <a:off x="3971029" y="267157"/>
            <a:ext cx="1148080" cy="368300"/>
          </a:xfrm>
          <a:prstGeom prst="rect">
            <a:avLst/>
          </a:prstGeom>
          <a:noFill/>
        </p:spPr>
        <p:txBody>
          <a:bodyPr wrap="none" rtlCol="0">
            <a:spAutoFit/>
          </a:bodyPr>
          <a:lstStyle/>
          <a:p>
            <a:r>
              <a:rPr lang="zh-CN" altLang="en-US" b="1" spc="98" dirty="0" smtClean="0">
                <a:solidFill>
                  <a:srgbClr val="0B2C4F"/>
                </a:solidFill>
                <a:latin typeface="Arial" panose="020B0604020202090204"/>
                <a:ea typeface="微软雅黑" pitchFamily="34" charset="-122"/>
                <a:sym typeface="Arial" panose="020B0604020202090204"/>
              </a:rPr>
              <a:t>安全测试</a:t>
            </a:r>
            <a:endParaRPr lang="zh-CN" altLang="en-US" b="1" spc="98" dirty="0" smtClean="0">
              <a:solidFill>
                <a:srgbClr val="0B2C4F"/>
              </a:solidFill>
              <a:latin typeface="Arial" panose="020B0604020202090204"/>
              <a:ea typeface="微软雅黑" pitchFamily="34" charset="-122"/>
              <a:sym typeface="Arial" panose="020B0604020202090204"/>
            </a:endParaRPr>
          </a:p>
        </p:txBody>
      </p:sp>
      <p:sp>
        <p:nvSpPr>
          <p:cNvPr id="2" name="文本框 1"/>
          <p:cNvSpPr txBox="1"/>
          <p:nvPr/>
        </p:nvSpPr>
        <p:spPr>
          <a:xfrm>
            <a:off x="467360" y="843915"/>
            <a:ext cx="3806825" cy="2262505"/>
          </a:xfrm>
          <a:prstGeom prst="rect">
            <a:avLst/>
          </a:prstGeom>
          <a:noFill/>
          <a:ln w="9525">
            <a:noFill/>
          </a:ln>
        </p:spPr>
        <p:txBody>
          <a:bodyPr>
            <a:noAutofit/>
          </a:bodyPr>
          <a:p>
            <a:pPr marL="0" indent="266700" algn="l"/>
            <a:r>
              <a:rPr lang="en-US" b="0">
                <a:latin typeface="Times New Roman" panose="02020503050405090304" charset="0"/>
                <a:cs typeface="宋体" pitchFamily="2" charset="-122"/>
              </a:rPr>
              <a:t>1. </a:t>
            </a:r>
            <a:r>
              <a:rPr lang="zh-CN" b="0">
                <a:latin typeface="Times New Roman" panose="02020503050405090304" charset="0"/>
                <a:cs typeface="宋体" pitchFamily="2" charset="-122"/>
              </a:rPr>
              <a:t>数据加密目标：确保敏感信息如用户密码的安全存储和传输。步骤：检查敏感信息的存储和传输过程是否采用加密。结果：</a:t>
            </a:r>
            <a:r>
              <a:rPr lang="zh-CN" b="1">
                <a:latin typeface="Times New Roman" panose="02020503050405090304" charset="0"/>
                <a:cs typeface="宋体" pitchFamily="2" charset="-122"/>
              </a:rPr>
              <a:t>所有敏感数据都加密处理</a:t>
            </a:r>
            <a:r>
              <a:rPr lang="zh-CN" b="0">
                <a:latin typeface="Times New Roman" panose="02020503050405090304" charset="0"/>
                <a:cs typeface="宋体" pitchFamily="2" charset="-122"/>
              </a:rPr>
              <a:t>，防止数据泄露。</a:t>
            </a:r>
            <a:endParaRPr lang="zh-CN" altLang="en-US" b="0">
              <a:latin typeface="Times New Roman" panose="02020503050405090304" charset="0"/>
              <a:cs typeface="宋体"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539115" y="2860040"/>
            <a:ext cx="3695700" cy="182880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4643755" y="843915"/>
            <a:ext cx="3975100" cy="3526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438491"/>
            <a:ext cx="8265036" cy="1"/>
            <a:chOff x="549100" y="477078"/>
            <a:chExt cx="11020048" cy="0"/>
          </a:xfrm>
        </p:grpSpPr>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custDataLst>
              <p:tags r:id="rId1"/>
            </p:custDataLst>
          </p:nvPr>
        </p:nvSpPr>
        <p:spPr>
          <a:xfrm>
            <a:off x="3756399" y="267157"/>
            <a:ext cx="1630680" cy="368300"/>
          </a:xfrm>
          <a:prstGeom prst="rect">
            <a:avLst/>
          </a:prstGeom>
          <a:noFill/>
        </p:spPr>
        <p:txBody>
          <a:bodyPr wrap="none" rtlCol="0">
            <a:spAutoFit/>
          </a:bodyPr>
          <a:lstStyle/>
          <a:p>
            <a:r>
              <a:rPr lang="zh-CN" altLang="en-US" b="1" spc="98" dirty="0" smtClean="0">
                <a:solidFill>
                  <a:srgbClr val="0B2C4F"/>
                </a:solidFill>
                <a:latin typeface="Arial" panose="020B0604020202090204"/>
                <a:ea typeface="微软雅黑" pitchFamily="34" charset="-122"/>
                <a:sym typeface="Arial" panose="020B0604020202090204"/>
              </a:rPr>
              <a:t>用户体验测试</a:t>
            </a:r>
            <a:endParaRPr lang="zh-CN" altLang="en-US" b="1" spc="98" dirty="0" smtClean="0">
              <a:solidFill>
                <a:srgbClr val="0B2C4F"/>
              </a:solidFill>
              <a:latin typeface="Arial" panose="020B0604020202090204"/>
              <a:ea typeface="微软雅黑" pitchFamily="34" charset="-122"/>
              <a:sym typeface="Arial" panose="020B0604020202090204"/>
            </a:endParaRPr>
          </a:p>
        </p:txBody>
      </p:sp>
      <p:sp>
        <p:nvSpPr>
          <p:cNvPr id="2" name="文本框 1"/>
          <p:cNvSpPr txBox="1"/>
          <p:nvPr/>
        </p:nvSpPr>
        <p:spPr>
          <a:xfrm>
            <a:off x="611505" y="1131570"/>
            <a:ext cx="3582035" cy="2430145"/>
          </a:xfrm>
          <a:prstGeom prst="rect">
            <a:avLst/>
          </a:prstGeom>
          <a:noFill/>
          <a:ln w="9525">
            <a:noFill/>
          </a:ln>
        </p:spPr>
        <p:txBody>
          <a:bodyPr>
            <a:noAutofit/>
          </a:bodyPr>
          <a:p>
            <a:pPr marL="0" indent="266700" algn="l"/>
            <a:r>
              <a:rPr lang="en-US" b="0">
                <a:latin typeface="Times New Roman" panose="02020503050405090304" charset="0"/>
                <a:cs typeface="宋体" pitchFamily="2" charset="-122"/>
              </a:rPr>
              <a:t>1. </a:t>
            </a:r>
            <a:r>
              <a:rPr lang="zh-CN" b="0">
                <a:latin typeface="Times New Roman" panose="02020503050405090304" charset="0"/>
                <a:cs typeface="宋体" pitchFamily="2" charset="-122"/>
              </a:rPr>
              <a:t>界面友好性目标：评估用户界面的可用性和易用性。步骤：测试用户界面的各个方面，包括导航、布局、颜色方案和字体可读性。结果：</a:t>
            </a:r>
            <a:r>
              <a:rPr lang="zh-CN" b="1">
                <a:latin typeface="Times New Roman" panose="02020503050405090304" charset="0"/>
                <a:cs typeface="宋体" pitchFamily="2" charset="-122"/>
              </a:rPr>
              <a:t>界面直观、清晰，用户能够轻松地找到所需功能和信息。</a:t>
            </a:r>
            <a:endParaRPr lang="zh-CN" altLang="en-US" b="1">
              <a:latin typeface="Times New Roman" panose="02020503050405090304" charset="0"/>
              <a:cs typeface="宋体"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4787900" y="843915"/>
            <a:ext cx="3602355" cy="3394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67157"/>
            <a:ext cx="8265036" cy="368300"/>
            <a:chOff x="549100" y="248633"/>
            <a:chExt cx="11020048" cy="491066"/>
          </a:xfrm>
        </p:grpSpPr>
        <p:sp>
          <p:nvSpPr>
            <p:cNvPr id="34" name="文本框 33"/>
            <p:cNvSpPr txBox="1"/>
            <p:nvPr/>
          </p:nvSpPr>
          <p:spPr>
            <a:xfrm>
              <a:off x="5294706" y="248633"/>
              <a:ext cx="1527387"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项目部署</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custDataLst>
              <p:tags r:id="rId1"/>
            </p:custDataLst>
          </p:nvPr>
        </p:nvPicPr>
        <p:blipFill>
          <a:blip r:embed="rId2"/>
          <a:stretch>
            <a:fillRect/>
          </a:stretch>
        </p:blipFill>
        <p:spPr>
          <a:xfrm>
            <a:off x="4643755" y="699770"/>
            <a:ext cx="3763010" cy="4276725"/>
          </a:xfrm>
          <a:prstGeom prst="rect">
            <a:avLst/>
          </a:prstGeom>
        </p:spPr>
      </p:pic>
      <p:sp>
        <p:nvSpPr>
          <p:cNvPr id="3" name="文本框 2"/>
          <p:cNvSpPr txBox="1"/>
          <p:nvPr/>
        </p:nvSpPr>
        <p:spPr>
          <a:xfrm>
            <a:off x="827405" y="1131570"/>
            <a:ext cx="3385185" cy="3138170"/>
          </a:xfrm>
          <a:prstGeom prst="rect">
            <a:avLst/>
          </a:prstGeom>
          <a:noFill/>
        </p:spPr>
        <p:txBody>
          <a:bodyPr wrap="square" rtlCol="0">
            <a:spAutoFit/>
          </a:bodyPr>
          <a:p>
            <a:r>
              <a:rPr lang="zh-CN" altLang="en-US" b="1"/>
              <a:t>域名</a:t>
            </a:r>
            <a:endParaRPr lang="zh-CN" altLang="en-US" b="1"/>
          </a:p>
          <a:p>
            <a:r>
              <a:rPr lang="en-US" altLang="zh-CN"/>
              <a:t>driver.chenhaotian.top</a:t>
            </a:r>
            <a:endParaRPr lang="en-US" altLang="zh-CN"/>
          </a:p>
          <a:p>
            <a:endParaRPr lang="en-US" altLang="zh-CN"/>
          </a:p>
          <a:p>
            <a:r>
              <a:rPr lang="zh-CN" altLang="en-US" b="1">
                <a:latin typeface="Arial Bold" panose="020B0604020202090204" charset="0"/>
              </a:rPr>
              <a:t>负载均衡</a:t>
            </a:r>
            <a:r>
              <a:rPr lang="en-US" altLang="zh-CN" b="1">
                <a:latin typeface="Arial Bold" panose="020B0604020202090204" charset="0"/>
              </a:rPr>
              <a:t> </a:t>
            </a:r>
            <a:r>
              <a:rPr lang="zh-CN" altLang="en-US" b="1">
                <a:latin typeface="Arial Bold" panose="020B0604020202090204" charset="0"/>
              </a:rPr>
              <a:t>边缘节点</a:t>
            </a:r>
            <a:endParaRPr lang="en-US" altLang="zh-CN" b="1">
              <a:latin typeface="Arial Bold" panose="020B0604020202090204" charset="0"/>
            </a:endParaRPr>
          </a:p>
          <a:p>
            <a:r>
              <a:rPr lang="en-US" altLang="zh-CN"/>
              <a:t>德国/法兰克福/as41378.net</a:t>
            </a:r>
            <a:endParaRPr lang="en-US" altLang="zh-CN"/>
          </a:p>
          <a:p>
            <a:r>
              <a:rPr lang="en-US" altLang="zh-CN"/>
              <a:t>英国/伦敦/as41378.net</a:t>
            </a:r>
            <a:endParaRPr lang="en-US" altLang="zh-CN"/>
          </a:p>
          <a:p>
            <a:r>
              <a:rPr lang="en-US" altLang="zh-CN"/>
              <a:t>美国/洛杉矶/cogentco.com</a:t>
            </a:r>
            <a:endParaRPr lang="en-US" altLang="zh-CN"/>
          </a:p>
          <a:p>
            <a:endParaRPr lang="en-US" altLang="zh-CN"/>
          </a:p>
          <a:p>
            <a:r>
              <a:rPr lang="zh-CN" altLang="en-US" b="1"/>
              <a:t>安全与合规</a:t>
            </a:r>
            <a:endParaRPr lang="zh-CN" altLang="en-US" b="1"/>
          </a:p>
          <a:p>
            <a:r>
              <a:rPr lang="zh-CN" altLang="en-US"/>
              <a:t>浙公网安备33010602012607号</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2729864" y="2675003"/>
            <a:ext cx="3684270" cy="783590"/>
          </a:xfrm>
          <a:prstGeom prst="rect">
            <a:avLst/>
          </a:prstGeom>
          <a:noFill/>
        </p:spPr>
        <p:txBody>
          <a:bodyPr wrap="none" rtlCol="0">
            <a:spAutoFit/>
          </a:bodyPr>
          <a:lstStyle>
            <a:defPPr>
              <a:defRPr lang="zh-CN"/>
            </a:defPPr>
            <a:lvl1pPr algn="ctr">
              <a:defRPr sz="4500" b="1" spc="98">
                <a:solidFill>
                  <a:srgbClr val="0B2C4F"/>
                </a:solidFill>
                <a:latin typeface="Arial" panose="020B0604020202090204"/>
                <a:ea typeface="微软雅黑" pitchFamily="34" charset="-122"/>
              </a:defRPr>
            </a:lvl1pPr>
          </a:lstStyle>
          <a:p>
            <a:pPr algn="ctr"/>
            <a:r>
              <a:rPr lang="zh-CN" altLang="en-US" dirty="0">
                <a:sym typeface="Arial" panose="020B0604020202090204"/>
              </a:rPr>
              <a:t>项目总体展示</a:t>
            </a:r>
            <a:endParaRPr lang="zh-CN" altLang="en-US" dirty="0">
              <a:sym typeface="Arial" panose="020B0604020202090204"/>
            </a:endParaRPr>
          </a:p>
        </p:txBody>
      </p:sp>
      <p:grpSp>
        <p:nvGrpSpPr>
          <p:cNvPr id="3" name="组合 2"/>
          <p:cNvGrpSpPr/>
          <p:nvPr/>
        </p:nvGrpSpPr>
        <p:grpSpPr>
          <a:xfrm>
            <a:off x="3974027" y="1424706"/>
            <a:ext cx="1195946" cy="1031492"/>
            <a:chOff x="3723144" y="1635859"/>
            <a:chExt cx="1594594" cy="1375323"/>
          </a:xfrm>
        </p:grpSpPr>
        <p:sp>
          <p:nvSpPr>
            <p:cNvPr id="9" name="矩形: 圆角 8"/>
            <p:cNvSpPr/>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pitchFamily="34" charset="-122"/>
                <a:sym typeface="Arial" panose="020B0604020202090204"/>
              </a:endParaRPr>
            </a:p>
          </p:txBody>
        </p:sp>
        <p:sp>
          <p:nvSpPr>
            <p:cNvPr id="11" name="文本框 10"/>
            <p:cNvSpPr txBox="1"/>
            <p:nvPr/>
          </p:nvSpPr>
          <p:spPr>
            <a:xfrm>
              <a:off x="3723144" y="1827434"/>
              <a:ext cx="1594594" cy="11370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pitchFamily="34" charset="-122"/>
                  <a:sym typeface="Arial" panose="020B0604020202090204"/>
                </a:rPr>
                <a:t>08</a:t>
              </a:r>
              <a:endParaRPr lang="zh-CN" altLang="en-US" sz="4950" spc="98" dirty="0">
                <a:solidFill>
                  <a:prstClr val="white"/>
                </a:solidFill>
                <a:latin typeface="Arial" panose="020B0604020202090204"/>
                <a:ea typeface="微软雅黑" pitchFamily="34" charset="-122"/>
                <a:sym typeface="Arial" panose="020B0604020202090204"/>
              </a:endParaRPr>
            </a:p>
          </p:txBody>
        </p:sp>
      </p:gr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pitchFamily="34" charset="-122"/>
                <a:sym typeface="Arial" panose="020B0604020202090204"/>
              </a:rPr>
              <a:t>REPORT</a:t>
            </a:r>
            <a:endParaRPr lang="zh-CN" altLang="en-US" sz="1400" b="1" dirty="0">
              <a:solidFill>
                <a:srgbClr val="0B2C4F"/>
              </a:solidFill>
              <a:latin typeface="Arial" panose="020B0604020202090204"/>
              <a:ea typeface="微软雅黑" pitchFamily="34" charset="-122"/>
              <a:sym typeface="Arial" panose="020B0604020202090204"/>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53" presetClass="entr" presetSubtype="16"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411825" y="267157"/>
            <a:ext cx="8265036" cy="368300"/>
            <a:chOff x="549100" y="248633"/>
            <a:chExt cx="11020048" cy="491066"/>
          </a:xfrm>
        </p:grpSpPr>
        <p:sp>
          <p:nvSpPr>
            <p:cNvPr id="34" name="文本框 33"/>
            <p:cNvSpPr txBox="1"/>
            <p:nvPr/>
          </p:nvSpPr>
          <p:spPr>
            <a:xfrm>
              <a:off x="5294706" y="248633"/>
              <a:ext cx="1527387" cy="491066"/>
            </a:xfrm>
            <a:prstGeom prst="rect">
              <a:avLst/>
            </a:prstGeom>
            <a:noFill/>
          </p:spPr>
          <p:txBody>
            <a:bodyPr wrap="none" rtlCol="0">
              <a:spAutoFit/>
            </a:bodyPr>
            <a:lstStyle/>
            <a:p>
              <a:pPr algn="l"/>
              <a:r>
                <a:rPr lang="zh-CN" altLang="en-US" b="1" spc="98" dirty="0" smtClean="0">
                  <a:solidFill>
                    <a:srgbClr val="0B2C4F"/>
                  </a:solidFill>
                  <a:latin typeface="Arial" panose="020B0604020202090204"/>
                  <a:ea typeface="微软雅黑" pitchFamily="34" charset="-122"/>
                  <a:sym typeface="Arial" panose="020B0604020202090204"/>
                </a:rPr>
                <a:t>项目展示</a:t>
              </a:r>
              <a:endParaRPr lang="zh-CN" altLang="en-US" b="1" spc="98" dirty="0" smtClean="0">
                <a:solidFill>
                  <a:srgbClr val="0B2C4F"/>
                </a:solidFill>
                <a:latin typeface="Arial" panose="020B0604020202090204"/>
                <a:ea typeface="微软雅黑" pitchFamily="34" charset="-122"/>
                <a:sym typeface="Arial" panose="020B0604020202090204"/>
              </a:endParaRPr>
            </a:p>
          </p:txBody>
        </p:sp>
        <p:cxnSp>
          <p:nvCxnSpPr>
            <p:cNvPr id="32" name="直接连接符 31"/>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403985" y="2284095"/>
            <a:ext cx="1786890" cy="368300"/>
          </a:xfrm>
          <a:prstGeom prst="rect">
            <a:avLst/>
          </a:prstGeom>
          <a:noFill/>
        </p:spPr>
        <p:txBody>
          <a:bodyPr wrap="square" rtlCol="0">
            <a:spAutoFit/>
          </a:bodyPr>
          <a:p>
            <a:r>
              <a:rPr lang="zh-CN" altLang="en-US"/>
              <a:t>移动端演示</a:t>
            </a:r>
            <a:r>
              <a:rPr lang="zh-CN" altLang="en-US"/>
              <a:t>视频</a:t>
            </a:r>
            <a:endParaRPr lang="zh-CN" altLang="en-US"/>
          </a:p>
        </p:txBody>
      </p:sp>
      <p:sp>
        <p:nvSpPr>
          <p:cNvPr id="5" name="文本框 4"/>
          <p:cNvSpPr txBox="1"/>
          <p:nvPr/>
        </p:nvSpPr>
        <p:spPr>
          <a:xfrm>
            <a:off x="5652135" y="2355850"/>
            <a:ext cx="3048000" cy="368300"/>
          </a:xfrm>
          <a:prstGeom prst="rect">
            <a:avLst/>
          </a:prstGeom>
          <a:noFill/>
        </p:spPr>
        <p:txBody>
          <a:bodyPr wrap="square" rtlCol="0">
            <a:spAutoFit/>
          </a:bodyPr>
          <a:p>
            <a:r>
              <a:rPr lang="en-US" altLang="zh-CN"/>
              <a:t>PC</a:t>
            </a:r>
            <a:r>
              <a:rPr lang="zh-CN" altLang="en-US"/>
              <a:t>端演示</a:t>
            </a:r>
            <a:r>
              <a:rPr lang="zh-CN" altLang="en-US"/>
              <a:t>视频</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pitchFamily="34" charset="-122"/>
                <a:sym typeface="Arial" panose="020B0604020202090204"/>
              </a:rPr>
              <a:t>项目</a:t>
            </a:r>
            <a:r>
              <a:rPr lang="zh-CN" altLang="en-US" sz="1400" b="1" dirty="0">
                <a:solidFill>
                  <a:srgbClr val="0B2C4F"/>
                </a:solidFill>
                <a:latin typeface="Arial" panose="020B0604020202090204"/>
                <a:ea typeface="微软雅黑" pitchFamily="34" charset="-122"/>
                <a:sym typeface="Arial" panose="020B0604020202090204"/>
              </a:rPr>
              <a:t>展示</a:t>
            </a:r>
            <a:endParaRPr lang="zh-CN" altLang="en-US" sz="1400" b="1" dirty="0">
              <a:solidFill>
                <a:srgbClr val="0B2C4F"/>
              </a:solidFill>
              <a:latin typeface="Arial" panose="020B0604020202090204"/>
              <a:ea typeface="微软雅黑" pitchFamily="34" charset="-122"/>
              <a:sym typeface="Arial" panose="020B0604020202090204"/>
            </a:endParaRPr>
          </a:p>
        </p:txBody>
      </p:sp>
      <p:sp>
        <p:nvSpPr>
          <p:cNvPr id="7" name="文本框 6"/>
          <p:cNvSpPr txBox="1"/>
          <p:nvPr/>
        </p:nvSpPr>
        <p:spPr>
          <a:xfrm>
            <a:off x="1592898" y="958533"/>
            <a:ext cx="1991360" cy="398780"/>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rPr>
              <a:t>登录界面</a:t>
            </a:r>
            <a:endPar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pic>
        <p:nvPicPr>
          <p:cNvPr id="29" name="PA-图片 21" descr="C:/Users/PCDN/Pictures/Screenshots/登录2.png登录2"/>
          <p:cNvPicPr>
            <a:picLocks noChangeAspect="1"/>
          </p:cNvPicPr>
          <p:nvPr>
            <p:custDataLst>
              <p:tags r:id="rId1"/>
            </p:custDataLst>
          </p:nvPr>
        </p:nvPicPr>
        <p:blipFill>
          <a:blip r:embed="rId2"/>
          <a:srcRect t="1507" b="1507"/>
          <a:stretch>
            <a:fillRect/>
          </a:stretch>
        </p:blipFill>
        <p:spPr>
          <a:xfrm>
            <a:off x="635653" y="1563301"/>
            <a:ext cx="3875370" cy="2906944"/>
          </a:xfrm>
          <a:prstGeom prst="rect">
            <a:avLst/>
          </a:prstGeom>
        </p:spPr>
      </p:pic>
      <p:sp>
        <p:nvSpPr>
          <p:cNvPr id="2" name="文本框 1"/>
          <p:cNvSpPr txBox="1"/>
          <p:nvPr>
            <p:custDataLst>
              <p:tags r:id="rId3"/>
            </p:custDataLst>
          </p:nvPr>
        </p:nvSpPr>
        <p:spPr>
          <a:xfrm>
            <a:off x="5580063" y="958533"/>
            <a:ext cx="1991360" cy="398780"/>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rPr>
              <a:t>注册界面</a:t>
            </a:r>
            <a:endPar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pic>
        <p:nvPicPr>
          <p:cNvPr id="24" name="PA-图片 14" descr="C:/Users/PCDN/Pictures/Screenshots/注册.png注册"/>
          <p:cNvPicPr>
            <a:picLocks noChangeAspect="1"/>
          </p:cNvPicPr>
          <p:nvPr>
            <p:custDataLst>
              <p:tags r:id="rId4"/>
            </p:custDataLst>
          </p:nvPr>
        </p:nvPicPr>
        <p:blipFill>
          <a:blip r:embed="rId5"/>
          <a:srcRect t="1106" b="1106"/>
          <a:stretch>
            <a:fillRect/>
          </a:stretch>
        </p:blipFill>
        <p:spPr>
          <a:xfrm>
            <a:off x="4716145" y="1616710"/>
            <a:ext cx="3818255" cy="291020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22" presetClass="entr" presetSubtype="4"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701675" y="627380"/>
            <a:ext cx="7549515" cy="922020"/>
          </a:xfrm>
          <a:prstGeom prst="rect">
            <a:avLst/>
          </a:prstGeom>
          <a:noFill/>
        </p:spPr>
        <p:txBody>
          <a:bodyPr wrap="square" rtlCol="0">
            <a:spAutoFit/>
          </a:bodyPr>
          <a:p>
            <a:pPr indent="457200"/>
            <a:r>
              <a:rPr lang="zh-CN" altLang="en-US">
                <a:sym typeface="+mn-ea"/>
              </a:rPr>
              <a:t>主界面中显示了司机所处的位置。</a:t>
            </a:r>
            <a:endParaRPr lang="zh-CN" altLang="en-US">
              <a:sym typeface="+mn-ea"/>
            </a:endParaRPr>
          </a:p>
          <a:p>
            <a:pPr indent="457200"/>
            <a:r>
              <a:rPr lang="zh-CN" altLang="en-US">
                <a:sym typeface="+mn-ea"/>
              </a:rPr>
              <a:t>监控中心实现平台的实时面部监测，发现有疲劳驾驶则发出警报。</a:t>
            </a:r>
            <a:endParaRPr lang="zh-CN" altLang="en-US">
              <a:sym typeface="+mn-ea"/>
            </a:endParaRPr>
          </a:p>
          <a:p>
            <a:pPr indent="457200"/>
            <a:r>
              <a:rPr lang="zh-CN" altLang="en-US">
                <a:sym typeface="+mn-ea"/>
              </a:rPr>
              <a:t>用户能够进入个人中心，查看基础信息和交规必知。</a:t>
            </a:r>
            <a:endParaRPr lang="zh-CN" altLang="en-US">
              <a:sym typeface="+mn-ea"/>
            </a:endParaRPr>
          </a:p>
        </p:txBody>
      </p:sp>
      <p:pic>
        <p:nvPicPr>
          <p:cNvPr id="2" name="图片 1" descr="司机主界面"/>
          <p:cNvPicPr>
            <a:picLocks noChangeAspect="1"/>
          </p:cNvPicPr>
          <p:nvPr/>
        </p:nvPicPr>
        <p:blipFill>
          <a:blip r:embed="rId1"/>
          <a:stretch>
            <a:fillRect/>
          </a:stretch>
        </p:blipFill>
        <p:spPr>
          <a:xfrm>
            <a:off x="2112963" y="2246630"/>
            <a:ext cx="4996815" cy="2566670"/>
          </a:xfrm>
          <a:prstGeom prst="rect">
            <a:avLst/>
          </a:prstGeom>
        </p:spPr>
      </p:pic>
      <p:sp>
        <p:nvSpPr>
          <p:cNvPr id="8" name="文本框 7"/>
          <p:cNvSpPr txBox="1"/>
          <p:nvPr/>
        </p:nvSpPr>
        <p:spPr>
          <a:xfrm>
            <a:off x="3970020" y="1874520"/>
            <a:ext cx="1203960"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latin typeface="黑体" charset="-122"/>
                <a:ea typeface="黑体" charset="-122"/>
              </a:rPr>
              <a:t>司机界面</a:t>
            </a:r>
            <a:endParaRPr lang="zh-CN" altLang="en-US">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sp>
        <p:nvSpPr>
          <p:cNvPr id="5" name="文本框 4"/>
          <p:cNvSpPr txBox="1"/>
          <p:nvPr>
            <p:custDataLst>
              <p:tags r:id="rId2"/>
            </p:custDataLst>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pitchFamily="34" charset="-122"/>
                <a:sym typeface="Arial" panose="020B0604020202090204"/>
              </a:rPr>
              <a:t>项目</a:t>
            </a:r>
            <a:r>
              <a:rPr lang="zh-CN" altLang="en-US" sz="1400" b="1" dirty="0">
                <a:solidFill>
                  <a:srgbClr val="0B2C4F"/>
                </a:solidFill>
                <a:latin typeface="Arial" panose="020B0604020202090204"/>
                <a:ea typeface="微软雅黑" pitchFamily="34" charset="-122"/>
                <a:sym typeface="Arial" panose="020B0604020202090204"/>
              </a:rPr>
              <a:t>展示</a:t>
            </a:r>
            <a:endParaRPr lang="zh-CN" altLang="en-US" sz="1400" b="1" dirty="0">
              <a:solidFill>
                <a:srgbClr val="0B2C4F"/>
              </a:solidFill>
              <a:latin typeface="Arial" panose="020B0604020202090204"/>
              <a:ea typeface="微软雅黑" pitchFamily="34" charset="-122"/>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2700021" y="2355598"/>
            <a:ext cx="3684270" cy="1476375"/>
          </a:xfrm>
          <a:prstGeom prst="rect">
            <a:avLst/>
          </a:prstGeom>
          <a:noFill/>
        </p:spPr>
        <p:txBody>
          <a:bodyPr wrap="none" rtlCol="0">
            <a:spAutoFit/>
          </a:bodyPr>
          <a:lstStyle/>
          <a:p>
            <a:pPr algn="ctr"/>
            <a:r>
              <a:rPr lang="zh-CN" altLang="en-US" sz="4500" b="1" spc="98" dirty="0">
                <a:solidFill>
                  <a:srgbClr val="0B2C4F"/>
                </a:solidFill>
                <a:latin typeface="Arial" panose="020B0604020202090204"/>
                <a:ea typeface="微软雅黑" pitchFamily="34" charset="-122"/>
                <a:sym typeface="Arial" panose="020B0604020202090204"/>
              </a:rPr>
              <a:t>项目任务分解</a:t>
            </a:r>
            <a:endParaRPr lang="zh-CN" altLang="en-US" sz="4500" b="1" spc="98" dirty="0">
              <a:solidFill>
                <a:srgbClr val="0B2C4F"/>
              </a:solidFill>
              <a:latin typeface="Arial" panose="020B0604020202090204"/>
              <a:ea typeface="微软雅黑" pitchFamily="34" charset="-122"/>
              <a:sym typeface="Arial" panose="020B0604020202090204"/>
            </a:endParaRPr>
          </a:p>
          <a:p>
            <a:pPr algn="ctr"/>
            <a:r>
              <a:rPr lang="zh-CN" altLang="en-US" sz="4500" b="1" spc="98" dirty="0">
                <a:solidFill>
                  <a:srgbClr val="0B2C4F"/>
                </a:solidFill>
                <a:latin typeface="Arial" panose="020B0604020202090204"/>
                <a:ea typeface="微软雅黑" pitchFamily="34" charset="-122"/>
                <a:sym typeface="Arial" panose="020B0604020202090204"/>
              </a:rPr>
              <a:t>及沟通机制</a:t>
            </a:r>
            <a:endParaRPr lang="zh-CN" altLang="en-US" sz="4500" b="1" spc="98" dirty="0">
              <a:solidFill>
                <a:srgbClr val="0B2C4F"/>
              </a:solidFill>
              <a:latin typeface="Arial" panose="020B0604020202090204"/>
              <a:ea typeface="微软雅黑" pitchFamily="34" charset="-122"/>
              <a:sym typeface="Arial" panose="020B0604020202090204"/>
            </a:endParaRPr>
          </a:p>
        </p:txBody>
      </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9" name="文本框 28"/>
          <p:cNvSpPr txBox="1"/>
          <p:nvPr/>
        </p:nvSpPr>
        <p:spPr>
          <a:xfrm>
            <a:off x="1510918" y="234578"/>
            <a:ext cx="6142335" cy="307777"/>
          </a:xfrm>
          <a:prstGeom prst="rect">
            <a:avLst/>
          </a:prstGeom>
          <a:noFill/>
        </p:spPr>
        <p:txBody>
          <a:bodyPr wrap="square" rtlCol="0">
            <a:spAutoFit/>
          </a:bodyPr>
          <a:lstStyle/>
          <a:p>
            <a:pPr algn="ctr"/>
            <a:r>
              <a:rPr lang="en-US" altLang="zh-CN" sz="1400" b="1" dirty="0">
                <a:solidFill>
                  <a:srgbClr val="0B2C4F"/>
                </a:solidFill>
                <a:latin typeface="Arial" panose="020B0604020202090204"/>
                <a:ea typeface="微软雅黑" pitchFamily="34" charset="-122"/>
                <a:sym typeface="Arial" panose="020B0604020202090204"/>
              </a:rPr>
              <a:t>RETEST REPORT</a:t>
            </a:r>
            <a:endParaRPr lang="en-US" altLang="zh-CN" sz="1400" b="1" dirty="0">
              <a:solidFill>
                <a:srgbClr val="0B2C4F"/>
              </a:solidFill>
              <a:latin typeface="Arial" panose="020B0604020202090204"/>
              <a:ea typeface="微软雅黑" pitchFamily="34" charset="-122"/>
              <a:sym typeface="Arial" panose="020B0604020202090204"/>
            </a:endParaRPr>
          </a:p>
        </p:txBody>
      </p:sp>
      <p:grpSp>
        <p:nvGrpSpPr>
          <p:cNvPr id="5" name="组合 4"/>
          <p:cNvGrpSpPr/>
          <p:nvPr/>
        </p:nvGrpSpPr>
        <p:grpSpPr>
          <a:xfrm>
            <a:off x="3983552" y="1131971"/>
            <a:ext cx="1195946" cy="1031492"/>
            <a:chOff x="3735844" y="1245545"/>
            <a:chExt cx="1594594" cy="1375323"/>
          </a:xfrm>
        </p:grpSpPr>
        <p:sp>
          <p:nvSpPr>
            <p:cNvPr id="6" name="矩形: 圆角 8"/>
            <p:cNvSpPr/>
            <p:nvPr>
              <p:custDataLst>
                <p:tags r:id="rId1"/>
              </p:custDataLst>
            </p:nvPr>
          </p:nvSpPr>
          <p:spPr>
            <a:xfrm>
              <a:off x="3845480" y="1245545"/>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prstClr val="white"/>
                </a:solidFill>
                <a:latin typeface="Arial" panose="020B0604020202090204"/>
                <a:ea typeface="微软雅黑" pitchFamily="34" charset="-122"/>
                <a:sym typeface="Arial" panose="020B0604020202090204"/>
              </a:endParaRPr>
            </a:p>
          </p:txBody>
        </p:sp>
        <p:sp>
          <p:nvSpPr>
            <p:cNvPr id="7" name="文本框 6"/>
            <p:cNvSpPr txBox="1"/>
            <p:nvPr>
              <p:custDataLst>
                <p:tags r:id="rId2"/>
              </p:custDataLst>
            </p:nvPr>
          </p:nvSpPr>
          <p:spPr>
            <a:xfrm>
              <a:off x="3735844" y="1437120"/>
              <a:ext cx="1594594" cy="1137074"/>
            </a:xfrm>
            <a:prstGeom prst="rect">
              <a:avLst/>
            </a:prstGeom>
            <a:noFill/>
          </p:spPr>
          <p:txBody>
            <a:bodyPr wrap="square" rtlCol="0">
              <a:spAutoFit/>
            </a:bodyPr>
            <a:p>
              <a:pPr algn="ctr"/>
              <a:r>
                <a:rPr lang="en-US" altLang="zh-CN" sz="4950" spc="98" dirty="0" smtClean="0">
                  <a:solidFill>
                    <a:prstClr val="white"/>
                  </a:solidFill>
                  <a:latin typeface="Arial" panose="020B0604020202090204"/>
                  <a:ea typeface="微软雅黑" pitchFamily="34" charset="-122"/>
                  <a:sym typeface="Arial" panose="020B0604020202090204"/>
                </a:rPr>
                <a:t>02</a:t>
              </a:r>
              <a:endParaRPr lang="zh-CN" altLang="en-US" sz="4950" spc="98" dirty="0">
                <a:solidFill>
                  <a:prstClr val="white"/>
                </a:solidFill>
                <a:latin typeface="Arial" panose="020B0604020202090204"/>
                <a:ea typeface="微软雅黑" pitchFamily="34" charset="-122"/>
                <a:sym typeface="Arial" panose="020B0604020202090204"/>
              </a:endParaRP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anim calcmode="lin" valueType="num">
                                      <p:cBhvr>
                                        <p:cTn id="15" dur="1000" fill="hold"/>
                                        <p:tgtEl>
                                          <p:spTgt spid="42"/>
                                        </p:tgtEl>
                                        <p:attrNameLst>
                                          <p:attrName>ppt_x</p:attrName>
                                        </p:attrNameLst>
                                      </p:cBhvr>
                                      <p:tavLst>
                                        <p:tav tm="0">
                                          <p:val>
                                            <p:strVal val="#ppt_x"/>
                                          </p:val>
                                        </p:tav>
                                        <p:tav tm="100000">
                                          <p:val>
                                            <p:strVal val="#ppt_x"/>
                                          </p:val>
                                        </p:tav>
                                      </p:tavLst>
                                    </p:anim>
                                    <p:anim calcmode="lin" valueType="num">
                                      <p:cBhvr>
                                        <p:cTn id="16" dur="1000" fill="hold"/>
                                        <p:tgtEl>
                                          <p:spTgt spid="42"/>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pic>
        <p:nvPicPr>
          <p:cNvPr id="5" name="图片 4" descr="C:/Users/PCDN/Desktop/司机个人中心.jpg司机个人中心"/>
          <p:cNvPicPr>
            <a:picLocks noChangeAspect="1"/>
          </p:cNvPicPr>
          <p:nvPr/>
        </p:nvPicPr>
        <p:blipFill>
          <a:blip r:embed="rId1"/>
          <a:srcRect t="2903" b="2903"/>
          <a:stretch>
            <a:fillRect/>
          </a:stretch>
        </p:blipFill>
        <p:spPr>
          <a:xfrm>
            <a:off x="2051685" y="2309495"/>
            <a:ext cx="5041900" cy="2556510"/>
          </a:xfrm>
          <a:prstGeom prst="rect">
            <a:avLst/>
          </a:prstGeom>
        </p:spPr>
      </p:pic>
      <p:sp>
        <p:nvSpPr>
          <p:cNvPr id="8" name="文本框 7"/>
          <p:cNvSpPr txBox="1"/>
          <p:nvPr/>
        </p:nvSpPr>
        <p:spPr>
          <a:xfrm>
            <a:off x="3970020" y="1874520"/>
            <a:ext cx="1203960"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latin typeface="黑体" charset="-122"/>
                <a:ea typeface="黑体" charset="-122"/>
              </a:rPr>
              <a:t>司机界面</a:t>
            </a:r>
            <a:endParaRPr lang="zh-CN" altLang="en-US">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sp>
        <p:nvSpPr>
          <p:cNvPr id="2" name="文本框 1"/>
          <p:cNvSpPr txBox="1"/>
          <p:nvPr>
            <p:custDataLst>
              <p:tags r:id="rId2"/>
            </p:custDataLst>
          </p:nvPr>
        </p:nvSpPr>
        <p:spPr>
          <a:xfrm>
            <a:off x="701675" y="627380"/>
            <a:ext cx="7549515" cy="922020"/>
          </a:xfrm>
          <a:prstGeom prst="rect">
            <a:avLst/>
          </a:prstGeom>
          <a:noFill/>
        </p:spPr>
        <p:txBody>
          <a:bodyPr wrap="square" rtlCol="0">
            <a:spAutoFit/>
          </a:bodyPr>
          <a:p>
            <a:pPr indent="457200"/>
            <a:r>
              <a:rPr lang="zh-CN" altLang="en-US">
                <a:sym typeface="+mn-ea"/>
              </a:rPr>
              <a:t>主界面中显示了司机所处的位置。</a:t>
            </a:r>
            <a:endParaRPr lang="zh-CN" altLang="en-US">
              <a:sym typeface="+mn-ea"/>
            </a:endParaRPr>
          </a:p>
          <a:p>
            <a:pPr indent="457200"/>
            <a:r>
              <a:rPr lang="zh-CN" altLang="en-US">
                <a:sym typeface="+mn-ea"/>
              </a:rPr>
              <a:t>监控中心实现平台的实时面部监测，发现有疲劳驾驶则发出警报。</a:t>
            </a:r>
            <a:endParaRPr lang="zh-CN" altLang="en-US">
              <a:sym typeface="+mn-ea"/>
            </a:endParaRPr>
          </a:p>
          <a:p>
            <a:pPr indent="457200"/>
            <a:r>
              <a:rPr lang="zh-CN" altLang="en-US">
                <a:sym typeface="+mn-ea"/>
              </a:rPr>
              <a:t>用户能够进入个人中心，查看基础信息和交规必知。</a:t>
            </a:r>
            <a:endParaRPr lang="zh-CN" altLang="en-US">
              <a:sym typeface="+mn-ea"/>
            </a:endParaRPr>
          </a:p>
        </p:txBody>
      </p:sp>
      <p:sp>
        <p:nvSpPr>
          <p:cNvPr id="3" name="文本框 2"/>
          <p:cNvSpPr txBox="1"/>
          <p:nvPr>
            <p:custDataLst>
              <p:tags r:id="rId3"/>
            </p:custDataLst>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pitchFamily="34" charset="-122"/>
                <a:sym typeface="Arial" panose="020B0604020202090204"/>
              </a:rPr>
              <a:t>项目</a:t>
            </a:r>
            <a:r>
              <a:rPr lang="zh-CN" altLang="en-US" sz="1400" b="1" dirty="0">
                <a:solidFill>
                  <a:srgbClr val="0B2C4F"/>
                </a:solidFill>
                <a:latin typeface="Arial" panose="020B0604020202090204"/>
                <a:ea typeface="微软雅黑" pitchFamily="34" charset="-122"/>
                <a:sym typeface="Arial" panose="020B0604020202090204"/>
              </a:rPr>
              <a:t>展示</a:t>
            </a:r>
            <a:endParaRPr lang="zh-CN" altLang="en-US" sz="1400" b="1" dirty="0">
              <a:solidFill>
                <a:srgbClr val="0B2C4F"/>
              </a:solidFill>
              <a:latin typeface="Arial" panose="020B0604020202090204"/>
              <a:ea typeface="微软雅黑" pitchFamily="34" charset="-122"/>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22" presetClass="entr" presetSubtype="4"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3970020" y="1874520"/>
            <a:ext cx="1203960"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latin typeface="黑体" charset="-122"/>
                <a:ea typeface="黑体" charset="-122"/>
              </a:rPr>
              <a:t>司机界面</a:t>
            </a:r>
            <a:endParaRPr lang="zh-CN" altLang="en-US">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pic>
        <p:nvPicPr>
          <p:cNvPr id="121" name="图片 2"/>
          <p:cNvPicPr>
            <a:picLocks noChangeAspect="1"/>
          </p:cNvPicPr>
          <p:nvPr>
            <p:custDataLst>
              <p:tags r:id="rId1"/>
            </p:custDataLst>
          </p:nvPr>
        </p:nvPicPr>
        <p:blipFill>
          <a:blip r:embed="rId2"/>
          <a:stretch>
            <a:fillRect/>
          </a:stretch>
        </p:blipFill>
        <p:spPr>
          <a:xfrm>
            <a:off x="2555875" y="2242820"/>
            <a:ext cx="3818890" cy="2565400"/>
          </a:xfrm>
          <a:prstGeom prst="rect">
            <a:avLst/>
          </a:prstGeom>
          <a:noFill/>
          <a:ln>
            <a:noFill/>
          </a:ln>
        </p:spPr>
      </p:pic>
      <p:sp>
        <p:nvSpPr>
          <p:cNvPr id="2" name="文本框 1"/>
          <p:cNvSpPr txBox="1"/>
          <p:nvPr>
            <p:custDataLst>
              <p:tags r:id="rId3"/>
            </p:custDataLst>
          </p:nvPr>
        </p:nvSpPr>
        <p:spPr>
          <a:xfrm>
            <a:off x="701675" y="627380"/>
            <a:ext cx="7549515" cy="922020"/>
          </a:xfrm>
          <a:prstGeom prst="rect">
            <a:avLst/>
          </a:prstGeom>
          <a:noFill/>
        </p:spPr>
        <p:txBody>
          <a:bodyPr wrap="square" rtlCol="0">
            <a:spAutoFit/>
          </a:bodyPr>
          <a:p>
            <a:pPr indent="457200"/>
            <a:r>
              <a:rPr lang="zh-CN" altLang="en-US">
                <a:sym typeface="+mn-ea"/>
              </a:rPr>
              <a:t>主界面中显示了司机所处的位置。</a:t>
            </a:r>
            <a:endParaRPr lang="zh-CN" altLang="en-US">
              <a:sym typeface="+mn-ea"/>
            </a:endParaRPr>
          </a:p>
          <a:p>
            <a:pPr indent="457200"/>
            <a:r>
              <a:rPr lang="zh-CN" altLang="en-US">
                <a:sym typeface="+mn-ea"/>
              </a:rPr>
              <a:t>监控中心实现平台的实时面部监测，发现有疲劳驾驶则发出警报。</a:t>
            </a:r>
            <a:endParaRPr lang="zh-CN" altLang="en-US">
              <a:sym typeface="+mn-ea"/>
            </a:endParaRPr>
          </a:p>
          <a:p>
            <a:pPr indent="457200"/>
            <a:r>
              <a:rPr lang="zh-CN" altLang="en-US">
                <a:sym typeface="+mn-ea"/>
              </a:rPr>
              <a:t>用户能够进入个人中心，查看基础信息和交规必知。</a:t>
            </a:r>
            <a:endParaRPr lang="zh-CN" altLang="en-US">
              <a:sym typeface="+mn-ea"/>
            </a:endParaRPr>
          </a:p>
        </p:txBody>
      </p:sp>
      <p:sp>
        <p:nvSpPr>
          <p:cNvPr id="3" name="文本框 2"/>
          <p:cNvSpPr txBox="1"/>
          <p:nvPr>
            <p:custDataLst>
              <p:tags r:id="rId4"/>
            </p:custDataLst>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pitchFamily="34" charset="-122"/>
                <a:sym typeface="Arial" panose="020B0604020202090204"/>
              </a:rPr>
              <a:t>项目</a:t>
            </a:r>
            <a:r>
              <a:rPr lang="zh-CN" altLang="en-US" sz="1400" b="1" dirty="0">
                <a:solidFill>
                  <a:srgbClr val="0B2C4F"/>
                </a:solidFill>
                <a:latin typeface="Arial" panose="020B0604020202090204"/>
                <a:ea typeface="微软雅黑" pitchFamily="34" charset="-122"/>
                <a:sym typeface="Arial" panose="020B0604020202090204"/>
              </a:rPr>
              <a:t>展示</a:t>
            </a:r>
            <a:endParaRPr lang="zh-CN" altLang="en-US" sz="1400" b="1" dirty="0">
              <a:solidFill>
                <a:srgbClr val="0B2C4F"/>
              </a:solidFill>
              <a:latin typeface="Arial" panose="020B0604020202090204"/>
              <a:ea typeface="微软雅黑" pitchFamily="34" charset="-122"/>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971550" y="635635"/>
            <a:ext cx="7279640" cy="1019810"/>
          </a:xfrm>
          <a:prstGeom prst="rect">
            <a:avLst/>
          </a:prstGeom>
          <a:noFill/>
        </p:spPr>
        <p:txBody>
          <a:bodyPr wrap="square" rtlCol="0">
            <a:noAutofit/>
          </a:bodyPr>
          <a:p>
            <a:pPr indent="457200"/>
            <a:r>
              <a:rPr lang="zh-CN" altLang="en-US">
                <a:sym typeface="+mn-ea"/>
              </a:rPr>
              <a:t>主界面中显示</a:t>
            </a:r>
            <a:r>
              <a:rPr lang="zh-CN" altLang="en-US">
                <a:sym typeface="+mn-ea"/>
              </a:rPr>
              <a:t>所有车辆所处的位置。</a:t>
            </a:r>
            <a:endParaRPr lang="zh-CN" altLang="en-US">
              <a:sym typeface="+mn-ea"/>
            </a:endParaRPr>
          </a:p>
          <a:p>
            <a:pPr indent="457200"/>
            <a:r>
              <a:rPr lang="zh-CN" altLang="en-US">
                <a:sym typeface="+mn-ea"/>
              </a:rPr>
              <a:t>进入监控中心能够查看司机的</a:t>
            </a:r>
            <a:r>
              <a:rPr lang="zh-CN" altLang="en-US">
                <a:sym typeface="+mn-ea"/>
              </a:rPr>
              <a:t>实时数据。</a:t>
            </a:r>
            <a:endParaRPr lang="zh-CN" altLang="en-US">
              <a:sym typeface="+mn-ea"/>
            </a:endParaRPr>
          </a:p>
          <a:p>
            <a:pPr indent="457200"/>
            <a:r>
              <a:rPr lang="zh-CN" altLang="en-US">
                <a:sym typeface="+mn-ea"/>
              </a:rPr>
              <a:t>进入基础信息板块进行车辆管理和司机管理。</a:t>
            </a:r>
            <a:endParaRPr lang="zh-CN" altLang="en-US">
              <a:sym typeface="+mn-ea"/>
            </a:endParaRPr>
          </a:p>
        </p:txBody>
      </p:sp>
      <p:pic>
        <p:nvPicPr>
          <p:cNvPr id="36" name="图片 35" descr="管理员主界面"/>
          <p:cNvPicPr>
            <a:picLocks noChangeAspect="1"/>
          </p:cNvPicPr>
          <p:nvPr/>
        </p:nvPicPr>
        <p:blipFill>
          <a:blip r:embed="rId1"/>
          <a:stretch>
            <a:fillRect/>
          </a:stretch>
        </p:blipFill>
        <p:spPr>
          <a:xfrm>
            <a:off x="2339340" y="2355850"/>
            <a:ext cx="4970145" cy="2539365"/>
          </a:xfrm>
          <a:prstGeom prst="rect">
            <a:avLst/>
          </a:prstGeom>
        </p:spPr>
      </p:pic>
      <p:sp>
        <p:nvSpPr>
          <p:cNvPr id="41" name="文本框 40"/>
          <p:cNvSpPr txBox="1"/>
          <p:nvPr/>
        </p:nvSpPr>
        <p:spPr>
          <a:xfrm>
            <a:off x="3874453" y="1851660"/>
            <a:ext cx="1325880"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latin typeface="黑体" charset="-122"/>
                <a:ea typeface="黑体" charset="-122"/>
              </a:rPr>
              <a:t>管理员界面</a:t>
            </a:r>
            <a:endParaRPr lang="zh-CN" altLang="en-US">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sp>
        <p:nvSpPr>
          <p:cNvPr id="2" name="文本框 1"/>
          <p:cNvSpPr txBox="1"/>
          <p:nvPr>
            <p:custDataLst>
              <p:tags r:id="rId2"/>
            </p:custDataLst>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pitchFamily="34" charset="-122"/>
                <a:sym typeface="Arial" panose="020B0604020202090204"/>
              </a:rPr>
              <a:t>项目</a:t>
            </a:r>
            <a:r>
              <a:rPr lang="zh-CN" altLang="en-US" sz="1400" b="1" dirty="0">
                <a:solidFill>
                  <a:srgbClr val="0B2C4F"/>
                </a:solidFill>
                <a:latin typeface="Arial" panose="020B0604020202090204"/>
                <a:ea typeface="微软雅黑" pitchFamily="34" charset="-122"/>
                <a:sym typeface="Arial" panose="020B0604020202090204"/>
              </a:rPr>
              <a:t>展示</a:t>
            </a:r>
            <a:endParaRPr lang="zh-CN" altLang="en-US" sz="1400" b="1" dirty="0">
              <a:solidFill>
                <a:srgbClr val="0B2C4F"/>
              </a:solidFill>
              <a:latin typeface="Arial" panose="020B0604020202090204"/>
              <a:ea typeface="微软雅黑" pitchFamily="34" charset="-122"/>
              <a:sym typeface="Arial" panose="020B0604020202090204"/>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36"/>
                                        </p:tgtEl>
                                      </p:cBhvr>
                                    </p:animEffect>
                                    <p:set>
                                      <p:cBhvr>
                                        <p:cTn id="18" dur="1" fill="hold">
                                          <p:stCondLst>
                                            <p:cond delay="499"/>
                                          </p:stCondLst>
                                        </p:cTn>
                                        <p:tgtEl>
                                          <p:spTgt spid="3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pic>
        <p:nvPicPr>
          <p:cNvPr id="40" name="图片 39" descr="C:/Users/PCDN/Pictures/Screenshots/管理员司机管理.png管理员司机管理"/>
          <p:cNvPicPr>
            <a:picLocks noChangeAspect="1"/>
          </p:cNvPicPr>
          <p:nvPr/>
        </p:nvPicPr>
        <p:blipFill>
          <a:blip r:embed="rId1"/>
          <a:srcRect l="2213" r="2212"/>
          <a:stretch>
            <a:fillRect/>
          </a:stretch>
        </p:blipFill>
        <p:spPr>
          <a:xfrm>
            <a:off x="2051685" y="2284095"/>
            <a:ext cx="4944745" cy="2540000"/>
          </a:xfrm>
          <a:prstGeom prst="rect">
            <a:avLst/>
          </a:prstGeom>
        </p:spPr>
      </p:pic>
      <p:sp>
        <p:nvSpPr>
          <p:cNvPr id="41" name="文本框 40"/>
          <p:cNvSpPr txBox="1"/>
          <p:nvPr/>
        </p:nvSpPr>
        <p:spPr>
          <a:xfrm>
            <a:off x="3874453" y="1851660"/>
            <a:ext cx="1325880"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latin typeface="黑体" charset="-122"/>
                <a:ea typeface="黑体" charset="-122"/>
              </a:rPr>
              <a:t>管理员界面</a:t>
            </a:r>
            <a:endParaRPr lang="zh-CN" altLang="en-US">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sp>
        <p:nvSpPr>
          <p:cNvPr id="5" name="文本框 4"/>
          <p:cNvSpPr txBox="1"/>
          <p:nvPr>
            <p:custDataLst>
              <p:tags r:id="rId2"/>
            </p:custDataLst>
          </p:nvPr>
        </p:nvSpPr>
        <p:spPr>
          <a:xfrm>
            <a:off x="971550" y="635635"/>
            <a:ext cx="7279640" cy="1019810"/>
          </a:xfrm>
          <a:prstGeom prst="rect">
            <a:avLst/>
          </a:prstGeom>
          <a:noFill/>
        </p:spPr>
        <p:txBody>
          <a:bodyPr wrap="square" rtlCol="0">
            <a:noAutofit/>
          </a:bodyPr>
          <a:p>
            <a:pPr indent="457200"/>
            <a:r>
              <a:rPr lang="zh-CN" altLang="en-US">
                <a:sym typeface="+mn-ea"/>
              </a:rPr>
              <a:t>主界面中显示</a:t>
            </a:r>
            <a:r>
              <a:rPr lang="zh-CN" altLang="en-US">
                <a:sym typeface="+mn-ea"/>
              </a:rPr>
              <a:t>所有车辆所处的位置。</a:t>
            </a:r>
            <a:endParaRPr lang="zh-CN" altLang="en-US">
              <a:sym typeface="+mn-ea"/>
            </a:endParaRPr>
          </a:p>
          <a:p>
            <a:pPr indent="457200"/>
            <a:r>
              <a:rPr lang="zh-CN" altLang="en-US">
                <a:sym typeface="+mn-ea"/>
              </a:rPr>
              <a:t>进入监控中心能够查看司机的</a:t>
            </a:r>
            <a:r>
              <a:rPr lang="zh-CN" altLang="en-US">
                <a:sym typeface="+mn-ea"/>
              </a:rPr>
              <a:t>实时数据。</a:t>
            </a:r>
            <a:endParaRPr lang="zh-CN" altLang="en-US">
              <a:sym typeface="+mn-ea"/>
            </a:endParaRPr>
          </a:p>
          <a:p>
            <a:pPr indent="457200"/>
            <a:r>
              <a:rPr lang="zh-CN" altLang="en-US">
                <a:sym typeface="+mn-ea"/>
              </a:rPr>
              <a:t>进入基础信息板块进行车辆管理和司机管理。</a:t>
            </a:r>
            <a:endParaRPr lang="zh-CN" altLang="en-US">
              <a:sym typeface="+mn-ea"/>
            </a:endParaRPr>
          </a:p>
        </p:txBody>
      </p:sp>
      <p:sp>
        <p:nvSpPr>
          <p:cNvPr id="2" name="文本框 1"/>
          <p:cNvSpPr txBox="1"/>
          <p:nvPr>
            <p:custDataLst>
              <p:tags r:id="rId3"/>
            </p:custDataLst>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pitchFamily="34" charset="-122"/>
                <a:sym typeface="Arial" panose="020B0604020202090204"/>
              </a:rPr>
              <a:t>项目</a:t>
            </a:r>
            <a:r>
              <a:rPr lang="zh-CN" altLang="en-US" sz="1400" b="1" dirty="0">
                <a:solidFill>
                  <a:srgbClr val="0B2C4F"/>
                </a:solidFill>
                <a:latin typeface="Arial" panose="020B0604020202090204"/>
                <a:ea typeface="微软雅黑" pitchFamily="34" charset="-122"/>
                <a:sym typeface="Arial" panose="020B0604020202090204"/>
              </a:rPr>
              <a:t>展示</a:t>
            </a:r>
            <a:endParaRPr lang="zh-CN" altLang="en-US" sz="1400" b="1" dirty="0">
              <a:solidFill>
                <a:srgbClr val="0B2C4F"/>
              </a:solidFill>
              <a:latin typeface="Arial" panose="020B0604020202090204"/>
              <a:ea typeface="微软雅黑" pitchFamily="34" charset="-122"/>
              <a:sym typeface="Arial" panose="020B0604020202090204"/>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par>
                                <p:cTn id="8" presetID="22" presetClass="entr" presetSubtype="4"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40"/>
                                        </p:tgtEl>
                                      </p:cBhvr>
                                    </p:animEffect>
                                    <p:set>
                                      <p:cBhvr>
                                        <p:cTn id="15" dur="1" fill="hold">
                                          <p:stCondLst>
                                            <p:cond delay="499"/>
                                          </p:stCondLst>
                                        </p:cTn>
                                        <p:tgtEl>
                                          <p:spTgt spid="40"/>
                                        </p:tgtEl>
                                        <p:attrNameLst>
                                          <p:attrName>style.visibility</p:attrName>
                                        </p:attrNameLst>
                                      </p:cBhvr>
                                      <p:to>
                                        <p:strVal val="hidden"/>
                                      </p:to>
                                    </p:se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 grpId="0"/>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pic>
        <p:nvPicPr>
          <p:cNvPr id="39" name="图片 38" descr="C:/Users/PCDN/Pictures/Screenshots/管理员监控.png管理员监控"/>
          <p:cNvPicPr>
            <a:picLocks noChangeAspect="1"/>
          </p:cNvPicPr>
          <p:nvPr/>
        </p:nvPicPr>
        <p:blipFill>
          <a:blip r:embed="rId1"/>
          <a:srcRect l="2688" r="2688"/>
          <a:stretch>
            <a:fillRect/>
          </a:stretch>
        </p:blipFill>
        <p:spPr>
          <a:xfrm>
            <a:off x="2065020" y="2273300"/>
            <a:ext cx="4944745" cy="2539365"/>
          </a:xfrm>
          <a:prstGeom prst="rect">
            <a:avLst/>
          </a:prstGeom>
        </p:spPr>
      </p:pic>
      <p:sp>
        <p:nvSpPr>
          <p:cNvPr id="41" name="文本框 40"/>
          <p:cNvSpPr txBox="1"/>
          <p:nvPr/>
        </p:nvSpPr>
        <p:spPr>
          <a:xfrm>
            <a:off x="3874453" y="1851660"/>
            <a:ext cx="1325880" cy="36830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latin typeface="黑体" charset="-122"/>
                <a:ea typeface="黑体" charset="-122"/>
              </a:rPr>
              <a:t>管理员界面</a:t>
            </a:r>
            <a:endParaRPr lang="zh-CN" altLang="en-US">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sp>
        <p:nvSpPr>
          <p:cNvPr id="5" name="文本框 4"/>
          <p:cNvSpPr txBox="1"/>
          <p:nvPr>
            <p:custDataLst>
              <p:tags r:id="rId2"/>
            </p:custDataLst>
          </p:nvPr>
        </p:nvSpPr>
        <p:spPr>
          <a:xfrm>
            <a:off x="971550" y="635635"/>
            <a:ext cx="7279640" cy="1019810"/>
          </a:xfrm>
          <a:prstGeom prst="rect">
            <a:avLst/>
          </a:prstGeom>
          <a:noFill/>
        </p:spPr>
        <p:txBody>
          <a:bodyPr wrap="square" rtlCol="0">
            <a:noAutofit/>
          </a:bodyPr>
          <a:p>
            <a:pPr indent="457200"/>
            <a:r>
              <a:rPr lang="zh-CN" altLang="en-US">
                <a:sym typeface="+mn-ea"/>
              </a:rPr>
              <a:t>主界面中显示</a:t>
            </a:r>
            <a:r>
              <a:rPr lang="zh-CN" altLang="en-US">
                <a:sym typeface="+mn-ea"/>
              </a:rPr>
              <a:t>所有车辆所处的位置。</a:t>
            </a:r>
            <a:endParaRPr lang="zh-CN" altLang="en-US">
              <a:sym typeface="+mn-ea"/>
            </a:endParaRPr>
          </a:p>
          <a:p>
            <a:pPr indent="457200"/>
            <a:r>
              <a:rPr lang="zh-CN" altLang="en-US">
                <a:sym typeface="+mn-ea"/>
              </a:rPr>
              <a:t>进入监控中心能够查看司机的</a:t>
            </a:r>
            <a:r>
              <a:rPr lang="zh-CN" altLang="en-US">
                <a:sym typeface="+mn-ea"/>
              </a:rPr>
              <a:t>实时数据。</a:t>
            </a:r>
            <a:endParaRPr lang="zh-CN" altLang="en-US">
              <a:sym typeface="+mn-ea"/>
            </a:endParaRPr>
          </a:p>
          <a:p>
            <a:pPr indent="457200"/>
            <a:r>
              <a:rPr lang="zh-CN" altLang="en-US">
                <a:sym typeface="+mn-ea"/>
              </a:rPr>
              <a:t>进入基础信息板块进行车辆管理和司机管理。</a:t>
            </a:r>
            <a:endParaRPr lang="zh-CN" altLang="en-US">
              <a:sym typeface="+mn-ea"/>
            </a:endParaRPr>
          </a:p>
        </p:txBody>
      </p:sp>
      <p:sp>
        <p:nvSpPr>
          <p:cNvPr id="2" name="文本框 1"/>
          <p:cNvSpPr txBox="1"/>
          <p:nvPr>
            <p:custDataLst>
              <p:tags r:id="rId3"/>
            </p:custDataLst>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pitchFamily="34" charset="-122"/>
                <a:sym typeface="Arial" panose="020B0604020202090204"/>
              </a:rPr>
              <a:t>项目</a:t>
            </a:r>
            <a:r>
              <a:rPr lang="zh-CN" altLang="en-US" sz="1400" b="1" dirty="0">
                <a:solidFill>
                  <a:srgbClr val="0B2C4F"/>
                </a:solidFill>
                <a:latin typeface="Arial" panose="020B0604020202090204"/>
                <a:ea typeface="微软雅黑" pitchFamily="34" charset="-122"/>
                <a:sym typeface="Arial" panose="020B0604020202090204"/>
              </a:rPr>
              <a:t>展示</a:t>
            </a:r>
            <a:endParaRPr lang="zh-CN" altLang="en-US" sz="1400" b="1" dirty="0">
              <a:solidFill>
                <a:srgbClr val="0B2C4F"/>
              </a:solidFill>
              <a:latin typeface="Arial" panose="020B0604020202090204"/>
              <a:ea typeface="微软雅黑" pitchFamily="34" charset="-122"/>
              <a:sym typeface="Arial" panose="020B0604020202090204"/>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par>
                                <p:cTn id="8" presetID="22" presetClass="entr" presetSubtype="4"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 grpId="0"/>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tretch>
            <a:fillRect/>
          </a:stretch>
        </p:blipFill>
        <p:spPr>
          <a:xfrm>
            <a:off x="-180975" y="3723640"/>
            <a:ext cx="2076450" cy="1451610"/>
          </a:xfrm>
          <a:prstGeom prst="rect">
            <a:avLst/>
          </a:prstGeom>
        </p:spPr>
      </p:pic>
      <p:sp>
        <p:nvSpPr>
          <p:cNvPr id="3" name="文本框 2"/>
          <p:cNvSpPr txBox="1"/>
          <p:nvPr/>
        </p:nvSpPr>
        <p:spPr>
          <a:xfrm>
            <a:off x="1187450" y="699135"/>
            <a:ext cx="7419340" cy="4364990"/>
          </a:xfrm>
          <a:prstGeom prst="rect">
            <a:avLst/>
          </a:prstGeom>
          <a:noFill/>
        </p:spPr>
        <p:txBody>
          <a:bodyPr wrap="square" rtlCol="0">
            <a:noAutofit/>
          </a:bodyPr>
          <a:p>
            <a:pPr indent="457200"/>
            <a:r>
              <a:rPr lang="zh-CN" altLang="en-US" sz="1600">
                <a:sym typeface="+mn-ea"/>
              </a:rPr>
              <a:t>项目基于</a:t>
            </a:r>
            <a:r>
              <a:rPr lang="zh-CN" altLang="en-US" sz="1600" b="1">
                <a:sym typeface="+mn-ea"/>
              </a:rPr>
              <a:t>Vue.js</a:t>
            </a:r>
            <a:r>
              <a:rPr lang="zh-CN" altLang="en-US" sz="1600">
                <a:sym typeface="+mn-ea"/>
              </a:rPr>
              <a:t>和</a:t>
            </a:r>
            <a:r>
              <a:rPr lang="zh-CN" altLang="en-US" sz="1600" b="1">
                <a:sym typeface="+mn-ea"/>
              </a:rPr>
              <a:t>Flask框架</a:t>
            </a:r>
            <a:r>
              <a:rPr lang="zh-CN" altLang="en-US" sz="1600">
                <a:sym typeface="+mn-ea"/>
              </a:rPr>
              <a:t>实现前后端分离的疲劳驾驶监测平台。</a:t>
            </a:r>
            <a:endParaRPr lang="zh-CN" altLang="en-US" sz="1600">
              <a:sym typeface="+mn-ea"/>
            </a:endParaRPr>
          </a:p>
          <a:p>
            <a:pPr indent="457200"/>
            <a:endParaRPr lang="zh-CN" altLang="en-US" sz="1600">
              <a:sym typeface="+mn-ea"/>
            </a:endParaRPr>
          </a:p>
          <a:p>
            <a:pPr indent="457200"/>
            <a:r>
              <a:rPr lang="zh-CN" altLang="en-US" sz="1600">
                <a:sym typeface="+mn-ea"/>
              </a:rPr>
              <a:t>前端采用了Vue.js，通过Vue Router实现了页面导航，使用Vuex进行状态管理，提高了组件之间的数据共享和交互效率。整个前端项目结构清晰，组件化开发提高了代码的可维护性和复用性。</a:t>
            </a:r>
            <a:endParaRPr lang="zh-CN" altLang="en-US" sz="1600">
              <a:sym typeface="+mn-ea"/>
            </a:endParaRPr>
          </a:p>
          <a:p>
            <a:pPr indent="457200"/>
            <a:endParaRPr lang="zh-CN" altLang="en-US" sz="1600">
              <a:sym typeface="+mn-ea"/>
            </a:endParaRPr>
          </a:p>
          <a:p>
            <a:pPr indent="457200"/>
            <a:r>
              <a:rPr lang="zh-CN" altLang="en-US" sz="1600">
                <a:sym typeface="+mn-ea"/>
              </a:rPr>
              <a:t>后端基于Flask框架，提供了丰富的RESTful API，处理前端请求并与数据库进行交互。通过Socket.IO实现了疲劳检测数据的实时推送。</a:t>
            </a:r>
            <a:endParaRPr lang="zh-CN" altLang="en-US" sz="1600">
              <a:sym typeface="+mn-ea"/>
            </a:endParaRPr>
          </a:p>
          <a:p>
            <a:pPr indent="457200"/>
            <a:endParaRPr lang="zh-CN" altLang="en-US" sz="1600">
              <a:sym typeface="+mn-ea"/>
            </a:endParaRPr>
          </a:p>
          <a:p>
            <a:pPr indent="457200"/>
            <a:r>
              <a:rPr lang="zh-CN" altLang="en-US" sz="1600">
                <a:sym typeface="+mn-ea"/>
              </a:rPr>
              <a:t>该项目的</a:t>
            </a:r>
            <a:r>
              <a:rPr lang="zh-CN" altLang="en-US" sz="1600" b="1">
                <a:sym typeface="+mn-ea"/>
              </a:rPr>
              <a:t>重难点</a:t>
            </a:r>
            <a:r>
              <a:rPr lang="zh-CN" altLang="en-US" sz="1600">
                <a:sym typeface="+mn-ea"/>
              </a:rPr>
              <a:t>在于疲劳检测模块中，通过调用后端API获取实时的用户眼部和嘴部状态数据，</a:t>
            </a:r>
            <a:r>
              <a:rPr lang="zh-CN" altLang="en-US" sz="1600" b="1">
                <a:sym typeface="+mn-ea"/>
              </a:rPr>
              <a:t>通过人脸识别算法完成对驾驶员疲劳状态的检测</a:t>
            </a:r>
            <a:r>
              <a:rPr lang="zh-CN" altLang="en-US" sz="1600">
                <a:sym typeface="+mn-ea"/>
              </a:rPr>
              <a:t>。并通过Socket.IO实现了实时通信，将检测数据即时展示在页面上，同时支持通过音频和弹框提醒用户疲劳驾驶的警示功能。</a:t>
            </a:r>
            <a:endParaRPr lang="zh-CN" altLang="en-US" sz="1600">
              <a:sym typeface="+mn-ea"/>
            </a:endParaRPr>
          </a:p>
          <a:p>
            <a:pPr indent="457200"/>
            <a:endParaRPr lang="zh-CN" altLang="en-US" sz="1600">
              <a:sym typeface="+mn-ea"/>
            </a:endParaRPr>
          </a:p>
          <a:p>
            <a:pPr indent="457200"/>
            <a:r>
              <a:rPr lang="zh-CN" altLang="en-US" sz="1600">
                <a:sym typeface="+mn-ea"/>
              </a:rPr>
              <a:t>该项目</a:t>
            </a:r>
            <a:r>
              <a:rPr lang="zh-CN" altLang="en-US" sz="1600" b="1">
                <a:sym typeface="+mn-ea"/>
              </a:rPr>
              <a:t>实现了</a:t>
            </a:r>
            <a:r>
              <a:rPr lang="zh-CN" altLang="en-US" sz="1600" b="1">
                <a:sym typeface="+mn-ea"/>
              </a:rPr>
              <a:t>疲劳检测等人脸识别技术</a:t>
            </a:r>
            <a:r>
              <a:rPr lang="zh-CN" altLang="en-US" sz="1600" b="1">
                <a:sym typeface="+mn-ea"/>
              </a:rPr>
              <a:t>，结合前端技术完成了</a:t>
            </a:r>
            <a:r>
              <a:rPr lang="zh-CN" altLang="en-US" sz="1600" b="1">
                <a:sym typeface="+mn-ea"/>
              </a:rPr>
              <a:t>基本的车辆和司机信息管理功能</a:t>
            </a:r>
            <a:r>
              <a:rPr lang="zh-CN" altLang="en-US" sz="1600" b="1">
                <a:sym typeface="+mn-ea"/>
              </a:rPr>
              <a:t>，为系统增添了更多实用的特性。</a:t>
            </a:r>
            <a:endParaRPr lang="zh-CN" altLang="en-US" sz="1600" b="1">
              <a:sym typeface="+mn-ea"/>
            </a:endParaRPr>
          </a:p>
        </p:txBody>
      </p:sp>
      <p:sp>
        <p:nvSpPr>
          <p:cNvPr id="5" name="文本框 4"/>
          <p:cNvSpPr txBox="1"/>
          <p:nvPr/>
        </p:nvSpPr>
        <p:spPr>
          <a:xfrm>
            <a:off x="1510918" y="234578"/>
            <a:ext cx="6142335" cy="306705"/>
          </a:xfrm>
          <a:prstGeom prst="rect">
            <a:avLst/>
          </a:prstGeom>
          <a:noFill/>
        </p:spPr>
        <p:txBody>
          <a:bodyPr wrap="square" rtlCol="0">
            <a:spAutoFit/>
          </a:bodyPr>
          <a:p>
            <a:pPr algn="ctr"/>
            <a:r>
              <a:rPr lang="en-US" altLang="zh-CN" sz="1400" b="1" dirty="0" smtClean="0">
                <a:solidFill>
                  <a:srgbClr val="0B2C4F"/>
                </a:solidFill>
                <a:latin typeface="Arial" panose="020B0604020202090204"/>
                <a:ea typeface="微软雅黑" pitchFamily="34" charset="-122"/>
                <a:sym typeface="Arial" panose="020B0604020202090204"/>
              </a:rPr>
              <a:t>END</a:t>
            </a:r>
            <a:endParaRPr lang="en-US" altLang="zh-CN" sz="1400" b="1" dirty="0" smtClean="0">
              <a:solidFill>
                <a:srgbClr val="0B2C4F"/>
              </a:solidFill>
              <a:latin typeface="Arial" panose="020B0604020202090204"/>
              <a:ea typeface="微软雅黑" pitchFamily="34" charset="-122"/>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399197" y="358255"/>
            <a:ext cx="8372901" cy="4432110"/>
            <a:chOff x="532263" y="477673"/>
            <a:chExt cx="11163868" cy="5909480"/>
          </a:xfrm>
        </p:grpSpPr>
        <p:grpSp>
          <p:nvGrpSpPr>
            <p:cNvPr id="23" name="组合 22"/>
            <p:cNvGrpSpPr/>
            <p:nvPr/>
          </p:nvGrpSpPr>
          <p:grpSpPr>
            <a:xfrm>
              <a:off x="532263" y="477673"/>
              <a:ext cx="11163868" cy="5909480"/>
              <a:chOff x="668740" y="543169"/>
              <a:chExt cx="10931858" cy="5843983"/>
            </a:xfrm>
          </p:grpSpPr>
          <p:cxnSp>
            <p:nvCxnSpPr>
              <p:cNvPr id="12" name="直接连接符 11"/>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684662" y="589129"/>
              <a:ext cx="10861343" cy="5641076"/>
              <a:chOff x="668740" y="543169"/>
              <a:chExt cx="10931858" cy="5843983"/>
            </a:xfrm>
          </p:grpSpPr>
          <p:cxnSp>
            <p:nvCxnSpPr>
              <p:cNvPr id="31" name="直接连接符 30"/>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8" name="矩形 259"/>
          <p:cNvSpPr>
            <a:spLocks noChangeArrowheads="1"/>
          </p:cNvSpPr>
          <p:nvPr/>
        </p:nvSpPr>
        <p:spPr bwMode="auto">
          <a:xfrm>
            <a:off x="1187245" y="2192116"/>
            <a:ext cx="6683916" cy="83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90204" pitchFamily="34" charset="0"/>
              <a:buChar char="•"/>
              <a:defRPr sz="3200">
                <a:solidFill>
                  <a:schemeClr val="tx1"/>
                </a:solidFill>
                <a:latin typeface="微软雅黑" pitchFamily="34" charset="-122"/>
                <a:ea typeface="微软雅黑" pitchFamily="34" charset="-122"/>
                <a:sym typeface="Calibri" panose="020F0502020204030204" pitchFamily="34" charset="0"/>
              </a:defRPr>
            </a:lvl1pPr>
            <a:lvl2pPr marL="742950" indent="-285750">
              <a:spcBef>
                <a:spcPct val="20000"/>
              </a:spcBef>
              <a:buFont typeface="Arial" panose="020B0604020202090204" pitchFamily="34" charset="0"/>
              <a:buChar char="–"/>
              <a:defRPr sz="2800">
                <a:solidFill>
                  <a:schemeClr val="tx1"/>
                </a:solidFill>
                <a:latin typeface="微软雅黑" pitchFamily="34" charset="-122"/>
                <a:ea typeface="微软雅黑" pitchFamily="34" charset="-122"/>
                <a:sym typeface="Calibri" panose="020F0502020204030204" pitchFamily="34" charset="0"/>
              </a:defRPr>
            </a:lvl2pPr>
            <a:lvl3pPr marL="1143000" indent="-228600">
              <a:spcBef>
                <a:spcPct val="20000"/>
              </a:spcBef>
              <a:buFont typeface="Arial" panose="020B0604020202090204" pitchFamily="34" charset="0"/>
              <a:buChar char="•"/>
              <a:defRPr sz="2400">
                <a:solidFill>
                  <a:schemeClr val="tx1"/>
                </a:solidFill>
                <a:latin typeface="微软雅黑" pitchFamily="34" charset="-122"/>
                <a:ea typeface="微软雅黑" pitchFamily="34" charset="-122"/>
                <a:sym typeface="Calibri" panose="020F0502020204030204" pitchFamily="34" charset="0"/>
              </a:defRPr>
            </a:lvl3pPr>
            <a:lvl4pPr marL="16002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4pPr>
            <a:lvl5pPr marL="2057400" indent="-228600">
              <a:spcBef>
                <a:spcPct val="20000"/>
              </a:spcBef>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itchFamily="34" charset="-122"/>
                <a:ea typeface="微软雅黑" pitchFamily="34" charset="-122"/>
                <a:sym typeface="Calibri" panose="020F0502020204030204" pitchFamily="34" charset="0"/>
              </a:defRPr>
            </a:lvl9pPr>
          </a:lstStyle>
          <a:p>
            <a:pPr algn="ctr" fontAlgn="base">
              <a:spcAft>
                <a:spcPct val="0"/>
              </a:spcAft>
              <a:buNone/>
            </a:pPr>
            <a:r>
              <a:rPr lang="zh-CN" altLang="en-US" sz="5400" b="1" cap="all" spc="225" dirty="0" smtClean="0">
                <a:solidFill>
                  <a:srgbClr val="0B2C4F"/>
                </a:solidFill>
                <a:latin typeface="Arial" panose="020B0604020202090204"/>
                <a:ea typeface="微软雅黑" pitchFamily="34" charset="-122"/>
                <a:cs typeface="Arial" panose="020B0604020202090204" pitchFamily="34" charset="0"/>
                <a:sym typeface="Arial" panose="020B0604020202090204"/>
              </a:rPr>
              <a:t>感谢</a:t>
            </a:r>
            <a:r>
              <a:rPr lang="zh-CN" altLang="en-US" sz="5400" b="1" cap="all" spc="225" dirty="0" smtClean="0">
                <a:solidFill>
                  <a:srgbClr val="0B2C4F"/>
                </a:solidFill>
                <a:latin typeface="Arial" panose="020B0604020202090204"/>
                <a:ea typeface="微软雅黑" pitchFamily="34" charset="-122"/>
                <a:cs typeface="Arial" panose="020B0604020202090204" pitchFamily="34" charset="0"/>
                <a:sym typeface="Arial" panose="020B0604020202090204"/>
              </a:rPr>
              <a:t>聆听</a:t>
            </a:r>
            <a:endParaRPr lang="zh-CN" altLang="en-US" sz="5400" b="1" cap="all" spc="225" dirty="0" smtClean="0">
              <a:solidFill>
                <a:srgbClr val="0B2C4F"/>
              </a:solidFill>
              <a:latin typeface="Arial" panose="020B0604020202090204"/>
              <a:ea typeface="微软雅黑" pitchFamily="34" charset="-122"/>
              <a:cs typeface="Arial" panose="020B0604020202090204" pitchFamily="34" charset="0"/>
              <a:sym typeface="Arial" panose="020B0604020202090204"/>
            </a:endParaRPr>
          </a:p>
        </p:txBody>
      </p:sp>
      <p:sp>
        <p:nvSpPr>
          <p:cNvPr id="2" name="文本框 1"/>
          <p:cNvSpPr txBox="1"/>
          <p:nvPr/>
        </p:nvSpPr>
        <p:spPr>
          <a:xfrm>
            <a:off x="1510918" y="234578"/>
            <a:ext cx="6142335" cy="306705"/>
          </a:xfrm>
          <a:prstGeom prst="rect">
            <a:avLst/>
          </a:prstGeom>
          <a:noFill/>
        </p:spPr>
        <p:txBody>
          <a:bodyPr wrap="square" rtlCol="0">
            <a:spAutoFit/>
          </a:bodyPr>
          <a:lstStyle/>
          <a:p>
            <a:pPr algn="ctr"/>
            <a:r>
              <a:rPr lang="en-US" altLang="zh-CN" sz="1400" b="1" dirty="0" smtClean="0">
                <a:solidFill>
                  <a:srgbClr val="0B2C4F"/>
                </a:solidFill>
                <a:latin typeface="Arial" panose="020B0604020202090204"/>
                <a:ea typeface="微软雅黑" pitchFamily="34" charset="-122"/>
                <a:sym typeface="Arial" panose="020B0604020202090204"/>
              </a:rPr>
              <a:t>THANKS</a:t>
            </a:r>
            <a:endParaRPr lang="en-US" altLang="zh-CN" sz="1400" b="1" dirty="0" smtClean="0">
              <a:solidFill>
                <a:srgbClr val="0B2C4F"/>
              </a:solidFill>
              <a:latin typeface="Arial" panose="020B0604020202090204"/>
              <a:ea typeface="微软雅黑" pitchFamily="34" charset="-122"/>
              <a:sym typeface="Arial" panose="020B060402020209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8"/>
                                        </p:tgtEl>
                                        <p:attrNameLst>
                                          <p:attrName>ppt_y</p:attrName>
                                        </p:attrNameLst>
                                      </p:cBhvr>
                                      <p:tavLst>
                                        <p:tav tm="0">
                                          <p:val>
                                            <p:strVal val="#ppt_y"/>
                                          </p:val>
                                        </p:tav>
                                        <p:tav tm="100000">
                                          <p:val>
                                            <p:strVal val="#ppt_y"/>
                                          </p:val>
                                        </p:tav>
                                      </p:tavLst>
                                    </p:anim>
                                    <p:anim calcmode="lin" valueType="num">
                                      <p:cBhvr>
                                        <p:cTn id="13"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8"/>
                                        </p:tgtEl>
                                      </p:cBhvr>
                                    </p:animEffect>
                                  </p:childTnLst>
                                </p:cTn>
                              </p:par>
                            </p:childTnLst>
                          </p:cTn>
                        </p:par>
                        <p:par>
                          <p:cTn id="16" fill="hold">
                            <p:stCondLst>
                              <p:cond delay="11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28"/>
                                        </p:tgtEl>
                                      </p:cBhvr>
                                    </p:animEffect>
                                    <p:animScale>
                                      <p:cBhvr>
                                        <p:cTn id="19" dur="250" autoRev="1" fill="hold"/>
                                        <p:tgtEl>
                                          <p:spTgt spid="28"/>
                                        </p:tgtEl>
                                      </p:cBhvr>
                                      <p:by x="105000" y="105000"/>
                                    </p:animScale>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anim calcmode="lin" valueType="num">
                                      <p:cBhvr>
                                        <p:cTn id="23" dur="500" fill="hold"/>
                                        <p:tgtEl>
                                          <p:spTgt spid="2"/>
                                        </p:tgtEl>
                                        <p:attrNameLst>
                                          <p:attrName>ppt_x</p:attrName>
                                        </p:attrNameLst>
                                      </p:cBhvr>
                                      <p:tavLst>
                                        <p:tav tm="0">
                                          <p:val>
                                            <p:strVal val="#ppt_x"/>
                                          </p:val>
                                        </p:tav>
                                        <p:tav tm="100000">
                                          <p:val>
                                            <p:strVal val="#ppt_x"/>
                                          </p:val>
                                        </p:tav>
                                      </p:tavLst>
                                    </p:anim>
                                    <p:anim calcmode="lin" valueType="num">
                                      <p:cBhvr>
                                        <p:cTn id="2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475993" y="267598"/>
            <a:ext cx="6142335" cy="306705"/>
          </a:xfrm>
          <a:prstGeom prst="rect">
            <a:avLst/>
          </a:prstGeom>
          <a:noFill/>
        </p:spPr>
        <p:txBody>
          <a:bodyPr wrap="square" rtlCol="0">
            <a:spAutoFit/>
          </a:bodyPr>
          <a:p>
            <a:pPr algn="ctr"/>
            <a:r>
              <a:rPr lang="zh-CN" altLang="en-US" sz="1400" b="1" spc="98" dirty="0">
                <a:solidFill>
                  <a:srgbClr val="0B2C4F"/>
                </a:solidFill>
                <a:latin typeface="Arial" panose="020B0604020202090204"/>
                <a:ea typeface="微软雅黑" pitchFamily="34" charset="-122"/>
                <a:sym typeface="Arial" panose="020B0604020202090204"/>
              </a:rPr>
              <a:t>项目任务分解</a:t>
            </a:r>
            <a:endParaRPr lang="zh-CN" altLang="en-US" sz="1400" b="1" dirty="0">
              <a:solidFill>
                <a:srgbClr val="0B2C4F"/>
              </a:solidFill>
              <a:latin typeface="Arial" panose="020B0604020202090204"/>
              <a:ea typeface="微软雅黑" pitchFamily="34" charset="-122"/>
              <a:sym typeface="Arial" panose="020B0604020202090204"/>
            </a:endParaRPr>
          </a:p>
        </p:txBody>
      </p:sp>
      <p:graphicFrame>
        <p:nvGraphicFramePr>
          <p:cNvPr id="6" name="表格 5"/>
          <p:cNvGraphicFramePr/>
          <p:nvPr>
            <p:custDataLst>
              <p:tags r:id="rId1"/>
            </p:custDataLst>
          </p:nvPr>
        </p:nvGraphicFramePr>
        <p:xfrm>
          <a:off x="539750" y="483235"/>
          <a:ext cx="7974330" cy="4535805"/>
        </p:xfrm>
        <a:graphic>
          <a:graphicData uri="http://schemas.openxmlformats.org/drawingml/2006/table">
            <a:tbl>
              <a:tblPr/>
              <a:tblGrid>
                <a:gridCol w="955040"/>
                <a:gridCol w="1482725"/>
                <a:gridCol w="2244725"/>
                <a:gridCol w="3291840"/>
              </a:tblGrid>
              <a:tr h="234315">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成员姓名</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职务</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主要职责</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具体任务</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068705">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陈昊天</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项目经理</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产品经理</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算法工程师</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整体项目规划与管理</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产品需求分析</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设计疲劳检测用户界面</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实现疲劳检测前后端功能</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制定项目管理计划</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撰写产品需求文档</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实现疲劳检测算法及其前后端集成</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zh-CN" altLang="en-US" sz="1400" b="0">
                          <a:solidFill>
                            <a:srgbClr val="000000"/>
                          </a:solidFill>
                          <a:effectLst/>
                          <a:latin typeface="黑体" charset="0"/>
                          <a:ea typeface="黑体" charset="0"/>
                          <a:cs typeface="华文中宋" panose="02010600040101010101" charset="-122"/>
                        </a:rPr>
                        <a:t>项目部署</a:t>
                      </a:r>
                      <a:endParaRPr lang="zh-CN"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732790">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戴建雨</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黑体" charset="0"/>
                        </a:rPr>
                        <a:t>UI设计师</a:t>
                      </a:r>
                      <a:endParaRPr lang="en-US" sz="1400" b="0">
                        <a:solidFill>
                          <a:srgbClr val="000000"/>
                        </a:solidFill>
                        <a:effectLst/>
                        <a:latin typeface="黑体" charset="0"/>
                        <a:ea typeface="黑体" charset="0"/>
                        <a:cs typeface="黑体" charset="0"/>
                      </a:endParaRPr>
                    </a:p>
                    <a:p>
                      <a:pPr indent="0" fontAlgn="auto">
                        <a:lnSpc>
                          <a:spcPct val="125000"/>
                        </a:lnSpc>
                        <a:buNone/>
                      </a:pPr>
                      <a:r>
                        <a:rPr lang="en-US" sz="1400" b="0">
                          <a:solidFill>
                            <a:srgbClr val="000000"/>
                          </a:solidFill>
                          <a:effectLst/>
                          <a:latin typeface="黑体" charset="0"/>
                          <a:ea typeface="黑体" charset="0"/>
                          <a:cs typeface="黑体" charset="0"/>
                        </a:rPr>
                        <a:t>研发工程师</a:t>
                      </a:r>
                      <a:endParaRPr lang="en-US" altLang="en-US" sz="1400" b="0">
                        <a:solidFill>
                          <a:srgbClr val="000000"/>
                        </a:solidFill>
                        <a:effectLst/>
                        <a:latin typeface="黑体" charset="0"/>
                        <a:ea typeface="黑体" charset="0"/>
                        <a:cs typeface="黑体" charset="0"/>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设计司机用户界面</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实现司机前后端功能</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黑体" charset="0"/>
                        </a:rPr>
                        <a:t>创建司机界面UI设计</a:t>
                      </a:r>
                      <a:endParaRPr lang="en-US" sz="1400" b="0">
                        <a:solidFill>
                          <a:srgbClr val="000000"/>
                        </a:solidFill>
                        <a:effectLst/>
                        <a:latin typeface="黑体" charset="0"/>
                        <a:ea typeface="黑体" charset="0"/>
                        <a:cs typeface="黑体" charset="0"/>
                      </a:endParaRPr>
                    </a:p>
                    <a:p>
                      <a:pPr indent="0" fontAlgn="auto">
                        <a:lnSpc>
                          <a:spcPct val="125000"/>
                        </a:lnSpc>
                        <a:buNone/>
                      </a:pPr>
                      <a:r>
                        <a:rPr lang="en-US" sz="1400" b="0">
                          <a:solidFill>
                            <a:srgbClr val="000000"/>
                          </a:solidFill>
                          <a:effectLst/>
                          <a:latin typeface="黑体" charset="0"/>
                          <a:ea typeface="黑体" charset="0"/>
                          <a:cs typeface="黑体" charset="0"/>
                        </a:rPr>
                        <a:t>实现司机使用的前后端功能</a:t>
                      </a:r>
                      <a:endParaRPr lang="en-US" sz="1400" b="0">
                        <a:solidFill>
                          <a:srgbClr val="000000"/>
                        </a:solidFill>
                        <a:effectLst/>
                        <a:latin typeface="黑体" charset="0"/>
                        <a:ea typeface="黑体" charset="0"/>
                        <a:cs typeface="黑体" charset="0"/>
                      </a:endParaRPr>
                    </a:p>
                    <a:p>
                      <a:pPr indent="0" fontAlgn="auto">
                        <a:lnSpc>
                          <a:spcPct val="125000"/>
                        </a:lnSpc>
                        <a:buNone/>
                      </a:pPr>
                      <a:r>
                        <a:rPr lang="en-US" sz="1400" b="0">
                          <a:solidFill>
                            <a:srgbClr val="000000"/>
                          </a:solidFill>
                          <a:effectLst/>
                          <a:latin typeface="黑体" charset="0"/>
                          <a:ea typeface="黑体" charset="0"/>
                          <a:cs typeface="黑体" charset="0"/>
                        </a:rPr>
                        <a:t>进行前后端的接口测试和优化</a:t>
                      </a:r>
                      <a:endParaRPr lang="en-US" altLang="en-US" sz="1400" b="0">
                        <a:solidFill>
                          <a:srgbClr val="000000"/>
                        </a:solidFill>
                        <a:effectLst/>
                        <a:latin typeface="黑体" charset="0"/>
                        <a:ea typeface="黑体" charset="0"/>
                        <a:cs typeface="黑体" charset="0"/>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600075">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周佳羽</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黑体" charset="0"/>
                        </a:rPr>
                        <a:t>UI设计师</a:t>
                      </a:r>
                      <a:endParaRPr lang="en-US" sz="1400" b="0">
                        <a:solidFill>
                          <a:srgbClr val="000000"/>
                        </a:solidFill>
                        <a:effectLst/>
                        <a:latin typeface="黑体" charset="0"/>
                        <a:ea typeface="黑体" charset="0"/>
                        <a:cs typeface="黑体" charset="0"/>
                      </a:endParaRPr>
                    </a:p>
                    <a:p>
                      <a:pPr indent="0" fontAlgn="auto">
                        <a:lnSpc>
                          <a:spcPct val="125000"/>
                        </a:lnSpc>
                        <a:buNone/>
                      </a:pPr>
                      <a:r>
                        <a:rPr lang="en-US" sz="1400" b="0">
                          <a:solidFill>
                            <a:srgbClr val="000000"/>
                          </a:solidFill>
                          <a:effectLst/>
                          <a:latin typeface="黑体" charset="0"/>
                          <a:ea typeface="黑体" charset="0"/>
                          <a:cs typeface="黑体" charset="0"/>
                        </a:rPr>
                        <a:t>研发工程师</a:t>
                      </a:r>
                      <a:endParaRPr lang="en-US" altLang="en-US" sz="1400" b="0">
                        <a:solidFill>
                          <a:srgbClr val="000000"/>
                        </a:solidFill>
                        <a:effectLst/>
                        <a:latin typeface="黑体" charset="0"/>
                        <a:ea typeface="黑体" charset="0"/>
                        <a:cs typeface="黑体" charset="0"/>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设计管理员用户界面</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实现管理员前后端功能</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黑体" charset="0"/>
                        </a:rPr>
                        <a:t>创建管理员界面UI设计</a:t>
                      </a:r>
                      <a:endParaRPr lang="en-US" sz="1400" b="0">
                        <a:solidFill>
                          <a:srgbClr val="000000"/>
                        </a:solidFill>
                        <a:effectLst/>
                        <a:latin typeface="黑体" charset="0"/>
                        <a:ea typeface="黑体" charset="0"/>
                        <a:cs typeface="黑体" charset="0"/>
                      </a:endParaRPr>
                    </a:p>
                    <a:p>
                      <a:pPr indent="0" fontAlgn="auto">
                        <a:lnSpc>
                          <a:spcPct val="125000"/>
                        </a:lnSpc>
                        <a:buNone/>
                      </a:pPr>
                      <a:r>
                        <a:rPr lang="en-US" sz="1400" b="0">
                          <a:solidFill>
                            <a:srgbClr val="000000"/>
                          </a:solidFill>
                          <a:effectLst/>
                          <a:latin typeface="黑体" charset="0"/>
                          <a:ea typeface="黑体" charset="0"/>
                          <a:cs typeface="黑体" charset="0"/>
                        </a:rPr>
                        <a:t>实现管理员使用的前后端功能</a:t>
                      </a:r>
                      <a:endParaRPr lang="en-US" sz="1400" b="0">
                        <a:solidFill>
                          <a:srgbClr val="000000"/>
                        </a:solidFill>
                        <a:effectLst/>
                        <a:latin typeface="黑体" charset="0"/>
                        <a:ea typeface="黑体" charset="0"/>
                        <a:cs typeface="黑体" charset="0"/>
                      </a:endParaRPr>
                    </a:p>
                    <a:p>
                      <a:pPr indent="0" fontAlgn="auto">
                        <a:lnSpc>
                          <a:spcPct val="125000"/>
                        </a:lnSpc>
                        <a:buNone/>
                      </a:pPr>
                      <a:r>
                        <a:rPr lang="en-US" sz="1400" b="0">
                          <a:solidFill>
                            <a:srgbClr val="000000"/>
                          </a:solidFill>
                          <a:effectLst/>
                          <a:latin typeface="黑体" charset="0"/>
                          <a:ea typeface="黑体" charset="0"/>
                          <a:cs typeface="黑体" charset="0"/>
                        </a:rPr>
                        <a:t>进行前后端的接口测试和优化</a:t>
                      </a:r>
                      <a:endParaRPr lang="en-US" altLang="en-US" sz="1400" b="0">
                        <a:solidFill>
                          <a:srgbClr val="000000"/>
                        </a:solidFill>
                        <a:effectLst/>
                        <a:latin typeface="黑体" charset="0"/>
                        <a:ea typeface="黑体" charset="0"/>
                        <a:cs typeface="黑体" charset="0"/>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586105">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严贺阳阳</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系统架构师</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测试研发工程师</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设计系统总体结构</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执行测试并记录缺陷</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协助设计系统架构</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编写测试计划和测试用例</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执行系统测试，记录并报告问题</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570865">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石查分</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系统架构师</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测试研发工程师</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设计系统总体结构</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执行测试并记录缺陷</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定义系统架构和技术栈</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协助编写测试计划和测试用例</a:t>
                      </a:r>
                      <a:endParaRPr lang="en-US" sz="1400" b="0">
                        <a:solidFill>
                          <a:srgbClr val="000000"/>
                        </a:solidFill>
                        <a:effectLst/>
                        <a:latin typeface="黑体" charset="0"/>
                        <a:ea typeface="黑体" charset="0"/>
                        <a:cs typeface="华文中宋" panose="02010600040101010101" charset="-122"/>
                      </a:endParaRPr>
                    </a:p>
                    <a:p>
                      <a:pPr indent="0" fontAlgn="auto">
                        <a:lnSpc>
                          <a:spcPct val="125000"/>
                        </a:lnSpc>
                        <a:buNone/>
                      </a:pPr>
                      <a:r>
                        <a:rPr lang="en-US" sz="1400" b="0">
                          <a:solidFill>
                            <a:srgbClr val="000000"/>
                          </a:solidFill>
                          <a:effectLst/>
                          <a:latin typeface="黑体" charset="0"/>
                          <a:ea typeface="黑体" charset="0"/>
                          <a:cs typeface="华文中宋" panose="02010600040101010101" charset="-122"/>
                        </a:rPr>
                        <a:t>执行系统测试，记录并报告问题</a:t>
                      </a:r>
                      <a:endParaRPr lang="en-US" altLang="en-US" sz="1400" b="0">
                        <a:solidFill>
                          <a:srgbClr val="000000"/>
                        </a:solidFill>
                        <a:effectLst/>
                        <a:latin typeface="黑体" charset="0"/>
                        <a:ea typeface="黑体" charset="0"/>
                        <a:cs typeface="华文中宋" panose="02010600040101010101"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475993" y="267598"/>
            <a:ext cx="6142335" cy="306705"/>
          </a:xfrm>
          <a:prstGeom prst="rect">
            <a:avLst/>
          </a:prstGeom>
          <a:noFill/>
        </p:spPr>
        <p:txBody>
          <a:bodyPr wrap="square" rtlCol="0">
            <a:spAutoFit/>
          </a:bodyPr>
          <a:p>
            <a:pPr algn="ctr"/>
            <a:r>
              <a:rPr lang="zh-CN" altLang="en-US" sz="1400" b="1" spc="98" dirty="0">
                <a:solidFill>
                  <a:srgbClr val="0B2C4F"/>
                </a:solidFill>
                <a:latin typeface="Arial" panose="020B0604020202090204"/>
                <a:ea typeface="微软雅黑" pitchFamily="34" charset="-122"/>
                <a:sym typeface="Arial" panose="020B0604020202090204"/>
              </a:rPr>
              <a:t>沟通机制</a:t>
            </a:r>
            <a:endParaRPr lang="zh-CN" altLang="en-US" sz="1400" b="1" dirty="0">
              <a:solidFill>
                <a:srgbClr val="0B2C4F"/>
              </a:solidFill>
              <a:latin typeface="Arial" panose="020B0604020202090204"/>
              <a:ea typeface="微软雅黑" pitchFamily="34" charset="-122"/>
              <a:sym typeface="Arial" panose="020B0604020202090204"/>
            </a:endParaRPr>
          </a:p>
        </p:txBody>
      </p:sp>
      <p:sp>
        <p:nvSpPr>
          <p:cNvPr id="5" name="文本框 4"/>
          <p:cNvSpPr txBox="1"/>
          <p:nvPr/>
        </p:nvSpPr>
        <p:spPr>
          <a:xfrm>
            <a:off x="683895" y="1457960"/>
            <a:ext cx="4033520" cy="2306955"/>
          </a:xfrm>
          <a:prstGeom prst="rect">
            <a:avLst/>
          </a:prstGeom>
          <a:noFill/>
        </p:spPr>
        <p:txBody>
          <a:bodyPr wrap="square" rtlCol="0">
            <a:spAutoFit/>
          </a:bodyPr>
          <a:p>
            <a:pPr indent="457200" fontAlgn="auto">
              <a:lnSpc>
                <a:spcPct val="100000"/>
              </a:lnSpc>
            </a:pPr>
            <a:r>
              <a:rPr lang="zh-CN" altLang="en-US"/>
              <a:t>使用QQ群实时地进行信息交流和讨论。在处理紧急或私人事项的情况下，使用QQ私聊功能。</a:t>
            </a:r>
            <a:endParaRPr lang="zh-CN" altLang="en-US"/>
          </a:p>
          <a:p>
            <a:pPr indent="457200" fontAlgn="auto">
              <a:lnSpc>
                <a:spcPct val="100000"/>
              </a:lnSpc>
            </a:pPr>
            <a:endParaRPr lang="zh-CN" altLang="en-US"/>
          </a:p>
          <a:p>
            <a:pPr indent="457200" fontAlgn="auto">
              <a:lnSpc>
                <a:spcPct val="100000"/>
              </a:lnSpc>
            </a:pPr>
            <a:r>
              <a:rPr lang="zh-CN" altLang="en-US" b="1"/>
              <a:t>团队成员会在固定的时间通过QQ群进行简短的会议</a:t>
            </a:r>
            <a:r>
              <a:rPr lang="zh-CN" altLang="en-US"/>
              <a:t>，分享各自的工作进展、遇到的难题以及需要协调的事项。</a:t>
            </a:r>
            <a:endParaRPr lang="zh-CN" altLang="en-US"/>
          </a:p>
        </p:txBody>
      </p:sp>
      <p:sp>
        <p:nvSpPr>
          <p:cNvPr id="8" name="文本框 7"/>
          <p:cNvSpPr txBox="1"/>
          <p:nvPr>
            <p:custDataLst>
              <p:tags r:id="rId1"/>
            </p:custDataLst>
          </p:nvPr>
        </p:nvSpPr>
        <p:spPr>
          <a:xfrm>
            <a:off x="5868035" y="915035"/>
            <a:ext cx="2306955" cy="398780"/>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rPr>
              <a:t>日常沟通</a:t>
            </a:r>
            <a:endParaRPr lang="zh-CN" altLang="en-US" sz="2000">
              <a:solidFill>
                <a:schemeClr val="accent1"/>
              </a:solidFill>
              <a:effectLst>
                <a:outerShdw blurRad="38100" dist="25400" dir="5400000" algn="ctr" rotWithShape="0">
                  <a:srgbClr val="6E747A">
                    <a:alpha val="43000"/>
                  </a:srgbClr>
                </a:outerShdw>
              </a:effectLst>
              <a:latin typeface="黑体" charset="-122"/>
              <a:ea typeface="黑体" charset="-122"/>
            </a:endParaRPr>
          </a:p>
        </p:txBody>
      </p:sp>
      <p:pic>
        <p:nvPicPr>
          <p:cNvPr id="2" name="图片 1"/>
          <p:cNvPicPr>
            <a:picLocks noChangeAspect="1"/>
          </p:cNvPicPr>
          <p:nvPr>
            <p:custDataLst>
              <p:tags r:id="rId2"/>
            </p:custDataLst>
          </p:nvPr>
        </p:nvPicPr>
        <p:blipFill>
          <a:blip r:embed="rId3"/>
          <a:stretch>
            <a:fillRect/>
          </a:stretch>
        </p:blipFill>
        <p:spPr>
          <a:xfrm>
            <a:off x="5147945" y="1491615"/>
            <a:ext cx="3098800" cy="2150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2483803" y="2427988"/>
            <a:ext cx="4267835" cy="1476375"/>
          </a:xfrm>
          <a:prstGeom prst="rect">
            <a:avLst/>
          </a:prstGeom>
          <a:noFill/>
        </p:spPr>
        <p:txBody>
          <a:bodyPr wrap="none" rtlCol="0">
            <a:spAutoFit/>
          </a:bodyPr>
          <a:lstStyle/>
          <a:p>
            <a:pPr algn="ctr"/>
            <a:r>
              <a:rPr lang="zh-CN" altLang="en-US" sz="4500" b="1" spc="98" dirty="0">
                <a:solidFill>
                  <a:srgbClr val="0B2C4F"/>
                </a:solidFill>
                <a:latin typeface="Arial" panose="020B0604020202090204"/>
                <a:ea typeface="微软雅黑" pitchFamily="34" charset="-122"/>
                <a:sym typeface="Arial" panose="020B0604020202090204"/>
              </a:rPr>
              <a:t>项目的开发计划</a:t>
            </a:r>
            <a:endParaRPr lang="zh-CN" altLang="en-US" sz="4500" b="1" spc="98" dirty="0">
              <a:solidFill>
                <a:srgbClr val="0B2C4F"/>
              </a:solidFill>
              <a:latin typeface="Arial" panose="020B0604020202090204"/>
              <a:ea typeface="微软雅黑" pitchFamily="34" charset="-122"/>
              <a:sym typeface="Arial" panose="020B0604020202090204"/>
            </a:endParaRPr>
          </a:p>
          <a:p>
            <a:pPr algn="ctr"/>
            <a:r>
              <a:rPr lang="zh-CN" altLang="en-US" sz="4500" b="1" spc="98" dirty="0">
                <a:solidFill>
                  <a:srgbClr val="0B2C4F"/>
                </a:solidFill>
                <a:latin typeface="Arial" panose="020B0604020202090204"/>
                <a:ea typeface="微软雅黑" pitchFamily="34" charset="-122"/>
                <a:sym typeface="Arial" panose="020B0604020202090204"/>
              </a:rPr>
              <a:t>和管理机制</a:t>
            </a:r>
            <a:endParaRPr lang="zh-CN" altLang="en-US" sz="4500" b="1" spc="98" dirty="0">
              <a:solidFill>
                <a:srgbClr val="0B2C4F"/>
              </a:solidFill>
              <a:latin typeface="Arial" panose="020B0604020202090204"/>
              <a:ea typeface="微软雅黑" pitchFamily="34" charset="-122"/>
              <a:sym typeface="Arial" panose="020B0604020202090204"/>
            </a:endParaRPr>
          </a:p>
        </p:txBody>
      </p:sp>
      <p:grpSp>
        <p:nvGrpSpPr>
          <p:cNvPr id="15" name="组合 14"/>
          <p:cNvGrpSpPr/>
          <p:nvPr/>
        </p:nvGrpSpPr>
        <p:grpSpPr>
          <a:xfrm>
            <a:off x="399197" y="358255"/>
            <a:ext cx="8372901" cy="4432110"/>
            <a:chOff x="532263" y="477673"/>
            <a:chExt cx="11163868" cy="5909480"/>
          </a:xfrm>
        </p:grpSpPr>
        <p:grpSp>
          <p:nvGrpSpPr>
            <p:cNvPr id="16" name="组合 15"/>
            <p:cNvGrpSpPr/>
            <p:nvPr/>
          </p:nvGrpSpPr>
          <p:grpSpPr>
            <a:xfrm>
              <a:off x="532263" y="477673"/>
              <a:ext cx="11163868" cy="5909480"/>
              <a:chOff x="668740" y="543169"/>
              <a:chExt cx="10931858" cy="5843983"/>
            </a:xfrm>
          </p:grpSpPr>
          <p:cxnSp>
            <p:nvCxnSpPr>
              <p:cNvPr id="23" name="直接连接符 22"/>
              <p:cNvCxnSpPr/>
              <p:nvPr/>
            </p:nvCxnSpPr>
            <p:spPr>
              <a:xfrm flipH="1">
                <a:off x="668740" y="557050"/>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82105" y="557050"/>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8740" y="6387152"/>
                <a:ext cx="10931858"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1573585" y="543169"/>
                <a:ext cx="0" cy="5830102"/>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165075" y="543169"/>
                <a:ext cx="4421875" cy="0"/>
              </a:xfrm>
              <a:prstGeom prst="line">
                <a:avLst/>
              </a:prstGeom>
              <a:ln w="38100">
                <a:solidFill>
                  <a:srgbClr val="0B2C4F"/>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84662" y="589129"/>
              <a:ext cx="10861343" cy="5641076"/>
              <a:chOff x="668740" y="543169"/>
              <a:chExt cx="10931858" cy="5843983"/>
            </a:xfrm>
          </p:grpSpPr>
          <p:cxnSp>
            <p:nvCxnSpPr>
              <p:cNvPr id="18" name="直接连接符 17"/>
              <p:cNvCxnSpPr/>
              <p:nvPr/>
            </p:nvCxnSpPr>
            <p:spPr>
              <a:xfrm flipH="1">
                <a:off x="668740" y="557050"/>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82105" y="557050"/>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68740" y="6387152"/>
                <a:ext cx="10931858"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585" y="543169"/>
                <a:ext cx="0" cy="5830102"/>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165075" y="543169"/>
                <a:ext cx="4421875" cy="0"/>
              </a:xfrm>
              <a:prstGeom prst="line">
                <a:avLst/>
              </a:prstGeom>
              <a:ln w="12700">
                <a:solidFill>
                  <a:srgbClr val="0B2C4F"/>
                </a:solidFill>
              </a:ln>
            </p:spPr>
            <p:style>
              <a:lnRef idx="1">
                <a:schemeClr val="accent1"/>
              </a:lnRef>
              <a:fillRef idx="0">
                <a:schemeClr val="accent1"/>
              </a:fillRef>
              <a:effectRef idx="0">
                <a:schemeClr val="accent1"/>
              </a:effectRef>
              <a:fontRef idx="minor">
                <a:schemeClr val="tx1"/>
              </a:fontRef>
            </p:style>
          </p:cxnSp>
        </p:grpSp>
      </p:grpSp>
      <p:sp>
        <p:nvSpPr>
          <p:cNvPr id="29" name="文本框 28"/>
          <p:cNvSpPr txBox="1"/>
          <p:nvPr/>
        </p:nvSpPr>
        <p:spPr>
          <a:xfrm>
            <a:off x="1510918" y="234578"/>
            <a:ext cx="6142335" cy="307777"/>
          </a:xfrm>
          <a:prstGeom prst="rect">
            <a:avLst/>
          </a:prstGeom>
          <a:noFill/>
        </p:spPr>
        <p:txBody>
          <a:bodyPr wrap="square" rtlCol="0">
            <a:spAutoFit/>
          </a:bodyPr>
          <a:lstStyle/>
          <a:p>
            <a:pPr algn="ctr"/>
            <a:r>
              <a:rPr lang="en-US" altLang="zh-CN" sz="1400" b="1" dirty="0">
                <a:solidFill>
                  <a:srgbClr val="0B2C4F"/>
                </a:solidFill>
                <a:latin typeface="Arial" panose="020B0604020202090204"/>
                <a:ea typeface="微软雅黑" pitchFamily="34" charset="-122"/>
                <a:sym typeface="Arial" panose="020B0604020202090204"/>
              </a:rPr>
              <a:t>RETEST REPORT</a:t>
            </a:r>
            <a:endParaRPr lang="en-US" altLang="zh-CN" sz="1400" b="1" dirty="0">
              <a:solidFill>
                <a:srgbClr val="0B2C4F"/>
              </a:solidFill>
              <a:latin typeface="Arial" panose="020B0604020202090204"/>
              <a:ea typeface="微软雅黑" pitchFamily="34" charset="-122"/>
              <a:sym typeface="Arial" panose="020B0604020202090204"/>
            </a:endParaRPr>
          </a:p>
        </p:txBody>
      </p:sp>
      <p:grpSp>
        <p:nvGrpSpPr>
          <p:cNvPr id="2" name="组合 1"/>
          <p:cNvGrpSpPr/>
          <p:nvPr/>
        </p:nvGrpSpPr>
        <p:grpSpPr>
          <a:xfrm>
            <a:off x="3974027" y="1059581"/>
            <a:ext cx="1195946" cy="1031492"/>
            <a:chOff x="3723144" y="1635859"/>
            <a:chExt cx="1594594" cy="1375323"/>
          </a:xfrm>
        </p:grpSpPr>
        <p:sp>
          <p:nvSpPr>
            <p:cNvPr id="4" name="矩形: 圆角 8"/>
            <p:cNvSpPr/>
            <p:nvPr>
              <p:custDataLst>
                <p:tags r:id="rId1"/>
              </p:custDataLst>
            </p:nvPr>
          </p:nvSpPr>
          <p:spPr>
            <a:xfrm>
              <a:off x="3832780" y="1635859"/>
              <a:ext cx="1375323" cy="1375323"/>
            </a:xfrm>
            <a:prstGeom prst="roundRect">
              <a:avLst/>
            </a:prstGeom>
            <a:solidFill>
              <a:srgbClr val="0B2C4F"/>
            </a:solidFill>
            <a:ln>
              <a:solidFill>
                <a:srgbClr val="0B2C4F"/>
              </a:solid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Arial" panose="020B0604020202090204"/>
                <a:ea typeface="微软雅黑" pitchFamily="34" charset="-122"/>
                <a:sym typeface="Arial" panose="020B0604020202090204"/>
              </a:endParaRPr>
            </a:p>
          </p:txBody>
        </p:sp>
        <p:sp>
          <p:nvSpPr>
            <p:cNvPr id="5" name="文本框 4"/>
            <p:cNvSpPr txBox="1"/>
            <p:nvPr>
              <p:custDataLst>
                <p:tags r:id="rId2"/>
              </p:custDataLst>
            </p:nvPr>
          </p:nvSpPr>
          <p:spPr>
            <a:xfrm>
              <a:off x="3723144" y="1827434"/>
              <a:ext cx="1594594" cy="1137074"/>
            </a:xfrm>
            <a:prstGeom prst="rect">
              <a:avLst/>
            </a:prstGeom>
            <a:noFill/>
          </p:spPr>
          <p:txBody>
            <a:bodyPr wrap="square" rtlCol="0">
              <a:spAutoFit/>
            </a:bodyPr>
            <a:lstStyle/>
            <a:p>
              <a:pPr algn="ctr"/>
              <a:r>
                <a:rPr lang="en-US" altLang="zh-CN" sz="4950" spc="98" dirty="0" smtClean="0">
                  <a:solidFill>
                    <a:prstClr val="white"/>
                  </a:solidFill>
                  <a:latin typeface="Arial" panose="020B0604020202090204"/>
                  <a:ea typeface="微软雅黑" pitchFamily="34" charset="-122"/>
                  <a:sym typeface="Arial" panose="020B0604020202090204"/>
                </a:rPr>
                <a:t>03</a:t>
              </a:r>
              <a:endParaRPr lang="zh-CN" altLang="en-US" sz="4950" spc="98" dirty="0">
                <a:solidFill>
                  <a:prstClr val="white"/>
                </a:solidFill>
                <a:latin typeface="Arial" panose="020B0604020202090204"/>
                <a:ea typeface="微软雅黑" pitchFamily="34" charset="-122"/>
                <a:sym typeface="Arial" panose="020B0604020202090204"/>
              </a:endParaRPr>
            </a:p>
          </p:txBody>
        </p:sp>
      </p:gr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1000"/>
                                        <p:tgtEl>
                                          <p:spTgt spid="42"/>
                                        </p:tgtEl>
                                      </p:cBhvr>
                                    </p:animEffect>
                                    <p:anim calcmode="lin" valueType="num">
                                      <p:cBhvr>
                                        <p:cTn id="15" dur="1000" fill="hold"/>
                                        <p:tgtEl>
                                          <p:spTgt spid="42"/>
                                        </p:tgtEl>
                                        <p:attrNameLst>
                                          <p:attrName>ppt_x</p:attrName>
                                        </p:attrNameLst>
                                      </p:cBhvr>
                                      <p:tavLst>
                                        <p:tav tm="0">
                                          <p:val>
                                            <p:strVal val="#ppt_x"/>
                                          </p:val>
                                        </p:tav>
                                        <p:tav tm="100000">
                                          <p:val>
                                            <p:strVal val="#ppt_x"/>
                                          </p:val>
                                        </p:tav>
                                      </p:tavLst>
                                    </p:anim>
                                    <p:anim calcmode="lin" valueType="num">
                                      <p:cBhvr>
                                        <p:cTn id="16" dur="1000" fill="hold"/>
                                        <p:tgtEl>
                                          <p:spTgt spid="42"/>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25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11825" y="438491"/>
            <a:ext cx="8265036" cy="1"/>
            <a:chOff x="549100" y="477078"/>
            <a:chExt cx="11020048" cy="0"/>
          </a:xfrm>
        </p:grpSpPr>
        <p:cxnSp>
          <p:nvCxnSpPr>
            <p:cNvPr id="37" name="直接连接符 36"/>
            <p:cNvCxnSpPr/>
            <p:nvPr/>
          </p:nvCxnSpPr>
          <p:spPr>
            <a:xfrm>
              <a:off x="6957392"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49100" y="477078"/>
              <a:ext cx="4611756" cy="0"/>
            </a:xfrm>
            <a:prstGeom prst="line">
              <a:avLst/>
            </a:prstGeom>
            <a:ln w="25400">
              <a:solidFill>
                <a:srgbClr val="0B2C4F"/>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475993" y="267598"/>
            <a:ext cx="6142335" cy="306705"/>
          </a:xfrm>
          <a:prstGeom prst="rect">
            <a:avLst/>
          </a:prstGeom>
          <a:noFill/>
        </p:spPr>
        <p:txBody>
          <a:bodyPr wrap="square" rtlCol="0">
            <a:spAutoFit/>
          </a:bodyPr>
          <a:p>
            <a:pPr algn="ctr"/>
            <a:r>
              <a:rPr lang="zh-CN" altLang="en-US" sz="1400" b="1" dirty="0">
                <a:solidFill>
                  <a:srgbClr val="0B2C4F"/>
                </a:solidFill>
                <a:latin typeface="Arial" panose="020B0604020202090204"/>
                <a:ea typeface="微软雅黑" pitchFamily="34" charset="-122"/>
                <a:sym typeface="Arial" panose="020B0604020202090204"/>
              </a:rPr>
              <a:t>项目开发计划</a:t>
            </a:r>
            <a:endParaRPr lang="zh-CN" altLang="en-US" sz="1400" b="1" dirty="0">
              <a:solidFill>
                <a:srgbClr val="0B2C4F"/>
              </a:solidFill>
              <a:latin typeface="Arial" panose="020B0604020202090204"/>
              <a:ea typeface="微软雅黑" pitchFamily="34" charset="-122"/>
              <a:sym typeface="Arial" panose="020B0604020202090204"/>
            </a:endParaRPr>
          </a:p>
        </p:txBody>
      </p:sp>
      <p:graphicFrame>
        <p:nvGraphicFramePr>
          <p:cNvPr id="6" name="表格 5"/>
          <p:cNvGraphicFramePr/>
          <p:nvPr>
            <p:custDataLst>
              <p:tags r:id="rId1"/>
            </p:custDataLst>
          </p:nvPr>
        </p:nvGraphicFramePr>
        <p:xfrm>
          <a:off x="539750" y="628015"/>
          <a:ext cx="4025265" cy="4061460"/>
        </p:xfrm>
        <a:graphic>
          <a:graphicData uri="http://schemas.openxmlformats.org/drawingml/2006/table">
            <a:tbl>
              <a:tblPr/>
              <a:tblGrid>
                <a:gridCol w="476885"/>
                <a:gridCol w="935355"/>
                <a:gridCol w="1261110"/>
                <a:gridCol w="340995"/>
                <a:gridCol w="340995"/>
                <a:gridCol w="669925"/>
              </a:tblGrid>
              <a:tr h="299720">
                <a:tc gridSpan="6">
                  <a:txBody>
                    <a:bodyPr/>
                    <a:p>
                      <a:pPr indent="0" algn="ctr">
                        <a:buNone/>
                      </a:pPr>
                      <a:r>
                        <a:rPr lang="en-US" sz="1000" b="1">
                          <a:solidFill>
                            <a:srgbClr val="000000"/>
                          </a:solidFill>
                          <a:effectLst/>
                          <a:latin typeface="微软雅黑" pitchFamily="34" charset="-122"/>
                          <a:ea typeface="微软雅黑" pitchFamily="34" charset="-122"/>
                          <a:cs typeface="宋体" pitchFamily="2" charset="-122"/>
                        </a:rPr>
                        <a:t>项目开发计划表</a:t>
                      </a:r>
                      <a:endParaRPr lang="en-US" altLang="en-US" sz="1000" b="1">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hMerge="1">
                  <a:tcPr>
                    <a:lnT w="12700">
                      <a:solidFill>
                        <a:schemeClr val="tx1"/>
                      </a:solidFill>
                      <a:prstDash val="solid"/>
                    </a:lnT>
                    <a:lnB w="12700">
                      <a:solidFill>
                        <a:schemeClr val="tx1"/>
                      </a:solidFill>
                      <a:prstDash val="solid"/>
                    </a:lnB>
                  </a:tcPr>
                </a:tc>
                <a:tc hMerge="1">
                  <a:tcPr>
                    <a:lnT w="12700">
                      <a:solidFill>
                        <a:schemeClr val="tx1"/>
                      </a:solidFill>
                      <a:prstDash val="solid"/>
                    </a:lnT>
                    <a:lnB w="12700">
                      <a:solidFill>
                        <a:schemeClr val="tx1"/>
                      </a:solidFill>
                      <a:prstDash val="solid"/>
                    </a:lnB>
                  </a:tcPr>
                </a:tc>
                <a:tc hMerge="1">
                  <a:tcPr>
                    <a:lnT w="12700">
                      <a:solidFill>
                        <a:schemeClr val="tx1"/>
                      </a:solidFill>
                      <a:prstDash val="solid"/>
                    </a:lnT>
                    <a:lnB w="12700">
                      <a:solidFill>
                        <a:schemeClr val="tx1"/>
                      </a:solidFill>
                      <a:prstDash val="solid"/>
                    </a:lnB>
                  </a:tcPr>
                </a:tc>
                <a:tc hMerge="1">
                  <a:tcPr>
                    <a:lnT w="12700">
                      <a:solidFill>
                        <a:schemeClr val="tx1"/>
                      </a:solidFill>
                      <a:prstDash val="solid"/>
                    </a:lnT>
                    <a:lnB w="12700">
                      <a:solidFill>
                        <a:schemeClr val="tx1"/>
                      </a:solidFill>
                      <a:prstDash val="solid"/>
                    </a:lnB>
                  </a:tcPr>
                </a:tc>
                <a:tc hMerge="1">
                  <a:tcPr>
                    <a:lnR w="12700">
                      <a:solidFill>
                        <a:schemeClr val="tx1"/>
                      </a:solidFill>
                      <a:prstDash val="solid"/>
                    </a:lnR>
                    <a:lnT w="12700">
                      <a:solidFill>
                        <a:schemeClr val="tx1"/>
                      </a:solidFill>
                      <a:prstDash val="solid"/>
                    </a:lnT>
                    <a:lnB w="12700">
                      <a:solidFill>
                        <a:schemeClr val="tx1"/>
                      </a:solidFill>
                      <a:prstDash val="solid"/>
                    </a:lnB>
                  </a:tcPr>
                </a:tc>
              </a:tr>
              <a:tr h="381000">
                <a:tc>
                  <a:txBody>
                    <a:bodyPr/>
                    <a:p>
                      <a:pPr indent="0" algn="ctr">
                        <a:buNone/>
                      </a:pPr>
                      <a:r>
                        <a:rPr lang="en-US" sz="700" b="1">
                          <a:solidFill>
                            <a:srgbClr val="000000"/>
                          </a:solidFill>
                          <a:effectLst/>
                          <a:latin typeface="微软雅黑" pitchFamily="34" charset="-122"/>
                          <a:ea typeface="微软雅黑" pitchFamily="34" charset="-122"/>
                          <a:cs typeface="宋体" pitchFamily="2" charset="-122"/>
                        </a:rPr>
                        <a:t>执行阶段</a:t>
                      </a:r>
                      <a:endParaRPr lang="en-US" altLang="en-US" sz="700" b="1">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1">
                          <a:solidFill>
                            <a:srgbClr val="000000"/>
                          </a:solidFill>
                          <a:effectLst/>
                          <a:latin typeface="微软雅黑" pitchFamily="34" charset="-122"/>
                          <a:ea typeface="微软雅黑" pitchFamily="34" charset="-122"/>
                          <a:cs typeface="宋体" pitchFamily="2" charset="-122"/>
                        </a:rPr>
                        <a:t>主要工作内容</a:t>
                      </a:r>
                      <a:endParaRPr lang="en-US" altLang="en-US" sz="700" b="1">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1">
                          <a:solidFill>
                            <a:srgbClr val="000000"/>
                          </a:solidFill>
                          <a:effectLst/>
                          <a:latin typeface="微软雅黑" pitchFamily="34" charset="-122"/>
                          <a:ea typeface="微软雅黑" pitchFamily="34" charset="-122"/>
                          <a:cs typeface="宋体" pitchFamily="2" charset="-122"/>
                        </a:rPr>
                        <a:t>具体动作</a:t>
                      </a:r>
                      <a:endParaRPr lang="en-US" altLang="en-US" sz="700" b="1">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1">
                          <a:solidFill>
                            <a:srgbClr val="000000"/>
                          </a:solidFill>
                          <a:effectLst/>
                          <a:latin typeface="微软雅黑" pitchFamily="34" charset="-122"/>
                          <a:ea typeface="微软雅黑" pitchFamily="34" charset="-122"/>
                          <a:cs typeface="宋体" pitchFamily="2" charset="-122"/>
                        </a:rPr>
                        <a:t>开始时间</a:t>
                      </a:r>
                      <a:endParaRPr lang="en-US" altLang="en-US" sz="700" b="1">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1">
                          <a:solidFill>
                            <a:srgbClr val="000000"/>
                          </a:solidFill>
                          <a:effectLst/>
                          <a:latin typeface="微软雅黑" pitchFamily="34" charset="-122"/>
                          <a:ea typeface="微软雅黑" pitchFamily="34" charset="-122"/>
                          <a:cs typeface="宋体" pitchFamily="2" charset="-122"/>
                        </a:rPr>
                        <a:t>完成时间</a:t>
                      </a:r>
                      <a:endParaRPr lang="en-US" altLang="en-US" sz="700" b="1">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1">
                          <a:solidFill>
                            <a:srgbClr val="000000"/>
                          </a:solidFill>
                          <a:effectLst/>
                          <a:latin typeface="微软雅黑" pitchFamily="34" charset="-122"/>
                          <a:ea typeface="微软雅黑" pitchFamily="34" charset="-122"/>
                          <a:cs typeface="宋体" pitchFamily="2" charset="-122"/>
                        </a:rPr>
                        <a:t>主要参与人员</a:t>
                      </a:r>
                      <a:endParaRPr lang="en-US" altLang="en-US" sz="700" b="1">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36855">
                <a:tc rowSpan="6">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启动阶段</a:t>
                      </a:r>
                      <a:endParaRPr lang="en-US" sz="700" b="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4">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1.需求分析和定义</a:t>
                      </a:r>
                      <a:endParaRPr lang="en-US" sz="700" b="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1.分析司机的需求和期望</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12.11</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12.11</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戴建雨</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511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2.分析管理员的需求和期望</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12.11</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12.11</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周佳羽</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447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3.确定面部特征检测算法</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12.11</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12.11</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陈昊天</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2098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4.确定系统的基本功能</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12.11</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12.11</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严贺阳阳</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2161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2.技术选型</a:t>
                      </a:r>
                      <a:endParaRPr lang="en-US" sz="700" b="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1.选择计算机视觉库和工具</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12.11</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12.12</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陈昊天</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2161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2.确定开发平台</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12.11</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12.12</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石查分</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36855">
                <a:tc rowSpan="7">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计划阶段</a:t>
                      </a:r>
                      <a:endParaRPr lang="en-US" sz="700" b="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7">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3.系统架构设计</a:t>
                      </a:r>
                      <a:endParaRPr lang="en-US" sz="700" b="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a:solidFill>
                          <a:srgbClr val="000000"/>
                        </a:solidFill>
                        <a:effectLst/>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effectLst/>
                          <a:latin typeface="微软雅黑" pitchFamily="34" charset="-122"/>
                          <a:ea typeface="微软雅黑" pitchFamily="34" charset="-122"/>
                          <a:cs typeface="微软雅黑" pitchFamily="34" charset="-122"/>
                        </a:rPr>
                        <a:t> </a:t>
                      </a:r>
                      <a:endParaRPr lang="en-US" altLang="zh-CN"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1.面部特征检测模块架构</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12.12</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12.14</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陈昊天</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2923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2.实时监测模块架构</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12.12</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12.14</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陈昊天</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5209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3.车辆定位模块架构</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12.12</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12.14</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戴建雨</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6797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4.车辆管理模块架构</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12.12</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12.14</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周佳羽</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6098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5.司机管理模块架构</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12.12</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12.14</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戴建雨</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749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6.制定警告模块架构</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12.12</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12.14</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周佳羽</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2034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7.确定模块之间的通信和数据流程</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12.12</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12.14</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陈昊天</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5110">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开发阶段</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4.面部特征检测模块开发</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微软雅黑" pitchFamily="34" charset="-122"/>
                        </a:rPr>
                        <a:t>1.开发从摄像头捕获面部特征并判断是否疲劳的算法</a:t>
                      </a:r>
                      <a:endParaRPr lang="en-US" altLang="en-US" sz="700" b="0">
                        <a:solidFill>
                          <a:srgbClr val="000000"/>
                        </a:solidFill>
                        <a:effectLst/>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12.14</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12.15</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effectLst/>
                          <a:latin typeface="微软雅黑" pitchFamily="34" charset="-122"/>
                          <a:ea typeface="微软雅黑" pitchFamily="34" charset="-122"/>
                          <a:cs typeface="宋体" pitchFamily="2" charset="-122"/>
                        </a:rPr>
                        <a:t>陈昊天</a:t>
                      </a:r>
                      <a:endParaRPr lang="en-US" altLang="en-US" sz="700" b="0">
                        <a:solidFill>
                          <a:srgbClr val="000000"/>
                        </a:solidFill>
                        <a:effectLst/>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graphicFrame>
        <p:nvGraphicFramePr>
          <p:cNvPr id="7" name="表格 6"/>
          <p:cNvGraphicFramePr/>
          <p:nvPr>
            <p:custDataLst>
              <p:tags r:id="rId2"/>
            </p:custDataLst>
          </p:nvPr>
        </p:nvGraphicFramePr>
        <p:xfrm>
          <a:off x="4932045" y="628015"/>
          <a:ext cx="3798570" cy="4070350"/>
        </p:xfrm>
        <a:graphic>
          <a:graphicData uri="http://schemas.openxmlformats.org/drawingml/2006/table">
            <a:tbl>
              <a:tblPr/>
              <a:tblGrid>
                <a:gridCol w="445135"/>
                <a:gridCol w="857250"/>
                <a:gridCol w="1290320"/>
                <a:gridCol w="313055"/>
                <a:gridCol w="313690"/>
                <a:gridCol w="579120"/>
              </a:tblGrid>
              <a:tr h="242570">
                <a:tc rowSpan="13">
                  <a:txBody>
                    <a:bodyPr/>
                    <a:p>
                      <a:pPr indent="0" algn="ctr">
                        <a:buNone/>
                      </a:pPr>
                      <a:r>
                        <a:rPr lang="en-US" sz="700" b="0">
                          <a:solidFill>
                            <a:srgbClr val="000000"/>
                          </a:solidFill>
                          <a:latin typeface="微软雅黑" pitchFamily="34" charset="-122"/>
                          <a:ea typeface="微软雅黑" pitchFamily="34" charset="-122"/>
                          <a:cs typeface="宋体" pitchFamily="2" charset="-122"/>
                        </a:rPr>
                        <a:t> </a:t>
                      </a:r>
                      <a:endParaRPr lang="en-US" sz="700" b="0">
                        <a:solidFill>
                          <a:srgbClr val="000000"/>
                        </a:solidFill>
                        <a:latin typeface="微软雅黑" pitchFamily="34" charset="-122"/>
                        <a:ea typeface="微软雅黑" pitchFamily="34" charset="-122"/>
                        <a:cs typeface="宋体" pitchFamily="2"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a:solidFill>
                          <a:srgbClr val="000000"/>
                        </a:solidFill>
                        <a:latin typeface="微软雅黑" pitchFamily="34" charset="-122"/>
                        <a:ea typeface="微软雅黑" pitchFamily="34"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a:solidFill>
                          <a:srgbClr val="000000"/>
                        </a:solidFill>
                        <a:latin typeface="微软雅黑" pitchFamily="34" charset="-122"/>
                        <a:ea typeface="微软雅黑" pitchFamily="34"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a:solidFill>
                          <a:srgbClr val="000000"/>
                        </a:solidFill>
                        <a:latin typeface="微软雅黑" pitchFamily="34" charset="-122"/>
                        <a:ea typeface="微软雅黑" pitchFamily="34"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a:solidFill>
                          <a:srgbClr val="000000"/>
                        </a:solidFill>
                        <a:latin typeface="微软雅黑" pitchFamily="34" charset="-122"/>
                        <a:ea typeface="微软雅黑" pitchFamily="34"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a:solidFill>
                          <a:srgbClr val="000000"/>
                        </a:solidFill>
                        <a:latin typeface="微软雅黑" pitchFamily="34" charset="-122"/>
                        <a:ea typeface="微软雅黑" pitchFamily="34"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a:solidFill>
                          <a:srgbClr val="000000"/>
                        </a:solidFill>
                        <a:latin typeface="微软雅黑" pitchFamily="34" charset="-122"/>
                        <a:ea typeface="微软雅黑" pitchFamily="34"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a:solidFill>
                          <a:srgbClr val="000000"/>
                        </a:solidFill>
                        <a:latin typeface="微软雅黑" pitchFamily="34" charset="-122"/>
                        <a:ea typeface="微软雅黑" pitchFamily="34"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a:solidFill>
                          <a:srgbClr val="000000"/>
                        </a:solidFill>
                        <a:latin typeface="微软雅黑" pitchFamily="34" charset="-122"/>
                        <a:ea typeface="微软雅黑" pitchFamily="34"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a:solidFill>
                          <a:srgbClr val="000000"/>
                        </a:solidFill>
                        <a:latin typeface="微软雅黑" pitchFamily="34" charset="-122"/>
                        <a:ea typeface="微软雅黑" pitchFamily="34"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a:solidFill>
                          <a:srgbClr val="000000"/>
                        </a:solidFill>
                        <a:latin typeface="微软雅黑" pitchFamily="34" charset="-122"/>
                        <a:ea typeface="微软雅黑" pitchFamily="34"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a:solidFill>
                          <a:srgbClr val="000000"/>
                        </a:solidFill>
                        <a:latin typeface="微软雅黑" pitchFamily="34" charset="-122"/>
                        <a:ea typeface="微软雅黑" pitchFamily="34" charset="-122"/>
                      </a:endParaRPr>
                    </a:p>
                    <a:p>
                      <a:pPr indent="0" algn="ctr">
                        <a:buNone/>
                      </a:pPr>
                      <a:r>
                        <a:rPr lang="en-US" altLang="zh-CN" sz="700">
                          <a:solidFill>
                            <a:srgbClr val="000000"/>
                          </a:solidFill>
                          <a:latin typeface="微软雅黑" pitchFamily="34" charset="-122"/>
                          <a:ea typeface="微软雅黑" pitchFamily="34" charset="-122"/>
                        </a:rPr>
                        <a:t> </a:t>
                      </a:r>
                      <a:endParaRPr lang="en-US" altLang="zh-CN"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 </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2.测试并优化算法的性能和准确度</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12.15</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12.16</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1336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5">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5.司机界面开发</a:t>
                      </a:r>
                      <a:endParaRPr lang="en-US" sz="700" b="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1.实现主界面</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12.16</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戴建雨</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1336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2.实现个人中心界面</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12.16</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戴建雨</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1844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3.实现监控中心界面</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12.16</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戴建雨</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1780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4.实现实时监控</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12.16</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1336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5.实现警告功能</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12.16</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1336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5">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6.管理员界面开发</a:t>
                      </a:r>
                      <a:endParaRPr lang="en-US" sz="700" b="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1.实现主界面</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12.16</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周佳羽</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1336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2.实现基础信息界面</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12.16</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周佳羽</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1336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3.实现监控中心界面</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12.16</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周佳羽</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3050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4.实现视频监控</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12.16</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4892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5.实现实时数据更新</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12.16</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2987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7.登录界面开发</a:t>
                      </a:r>
                      <a:endParaRPr lang="en-US" sz="700" b="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1.实现用户登录</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12.15</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周佳羽</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2542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2.实现用户注册</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12.14</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12.15</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戴建雨</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29870">
                <a:tc rowSpan="5">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收尾阶段</a:t>
                      </a:r>
                      <a:endParaRPr lang="en-US" sz="700" b="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rowSpan="2">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8.系统集成和测试</a:t>
                      </a:r>
                      <a:endParaRPr lang="en-US" sz="700" b="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1.模块整合并进行集成测试</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12.17</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12.18</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严贺阳阳</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3241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2.测试系统的稳定性、性能和安全性</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12.17</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12.18</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石查分</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30505">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9.测试和反馈</a:t>
                      </a:r>
                      <a:endParaRPr lang="en-US" sz="700" b="0">
                        <a:solidFill>
                          <a:srgbClr val="000000"/>
                        </a:solidFill>
                        <a:latin typeface="微软雅黑" pitchFamily="34" charset="-122"/>
                        <a:ea typeface="微软雅黑" pitchFamily="34" charset="-122"/>
                        <a:cs typeface="微软雅黑" pitchFamily="34" charset="-122"/>
                      </a:endParaRPr>
                    </a:p>
                    <a:p>
                      <a:pPr indent="0" algn="ctr">
                        <a:buNone/>
                      </a:pPr>
                      <a:r>
                        <a:rPr lang="en-US" altLang="zh-CN" sz="700">
                          <a:solidFill>
                            <a:srgbClr val="000000"/>
                          </a:solidFill>
                          <a:latin typeface="微软雅黑" pitchFamily="34" charset="-122"/>
                          <a:ea typeface="微软雅黑" pitchFamily="34" charset="-122"/>
                          <a:cs typeface="微软雅黑" pitchFamily="34" charset="-122"/>
                        </a:rPr>
                        <a:t> </a:t>
                      </a:r>
                      <a:endParaRPr lang="en-US" altLang="zh-CN"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1.小组内进行测试，收集反馈</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12.18</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12.19</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严贺阳阳</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1336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2.根据反馈进行必要的调整和改进</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12.18</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12.19</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270510">
                <a:tc vMerge="1">
                  <a:tcPr marL="68580" marR="68580" marT="0" marB="0" vert="horz" anchor="ctr" anchorCtr="0">
                    <a:lnL w="12700">
                      <a:solidFill>
                        <a:schemeClr val="tx1"/>
                      </a:solidFill>
                      <a:prstDash val="solid"/>
                    </a:lnL>
                    <a:lnR w="12700">
                      <a:solidFill>
                        <a:schemeClr val="tx1"/>
                      </a:solidFill>
                      <a:prstDash val="solid"/>
                    </a:lnR>
                    <a:lnT w="12700" cap="flat" cmpd="sng">
                      <a:solidFill>
                        <a:srgbClr val="080000"/>
                      </a:solidFill>
                      <a:prstDash val="solid"/>
                      <a:headEnd type="none" w="med" len="med"/>
                      <a:tailEnd type="none" w="med" len="me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10.部署和维护</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微软雅黑" pitchFamily="34" charset="-122"/>
                        </a:rPr>
                        <a:t>1.部署系统到实际环境中，确保其正常运行</a:t>
                      </a:r>
                      <a:endParaRPr lang="en-US" altLang="en-US" sz="700" b="0">
                        <a:solidFill>
                          <a:srgbClr val="000000"/>
                        </a:solidFill>
                        <a:latin typeface="微软雅黑" pitchFamily="34" charset="-122"/>
                        <a:ea typeface="微软雅黑" pitchFamily="34" charset="-122"/>
                        <a:cs typeface="微软雅黑" pitchFamily="34"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12.18</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12.20</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pPr indent="0" algn="ctr">
                        <a:buNone/>
                      </a:pPr>
                      <a:r>
                        <a:rPr lang="en-US" sz="700" b="0">
                          <a:solidFill>
                            <a:srgbClr val="000000"/>
                          </a:solidFill>
                          <a:latin typeface="微软雅黑" pitchFamily="34" charset="-122"/>
                          <a:ea typeface="微软雅黑" pitchFamily="34" charset="-122"/>
                          <a:cs typeface="宋体" pitchFamily="2" charset="-122"/>
                        </a:rPr>
                        <a:t>陈昊天</a:t>
                      </a:r>
                      <a:endParaRPr lang="en-US" altLang="en-US" sz="700" b="0">
                        <a:solidFill>
                          <a:srgbClr val="000000"/>
                        </a:solidFill>
                        <a:latin typeface="微软雅黑" pitchFamily="34" charset="-122"/>
                        <a:ea typeface="微软雅黑" pitchFamily="34" charset="-122"/>
                        <a:cs typeface="宋体" pitchFamily="2" charset="-122"/>
                      </a:endParaRPr>
                    </a:p>
                  </a:txBody>
                  <a:tcPr marL="68580" marR="68580" marT="0" marB="0" vert="horz"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UNIT_FLASH_PICTURE_TYPE" val="0"/>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UNIT_FLASH_PICTURE_TYPE" val="0"/>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UNIT_FLASH_PICTURE_TYPE" val="0"/>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commondata" val="eyJoZGlkIjoiMmU1YzI2OWM5ZGEzMmJhZjM1YWUwM2RkMTU5MzUyOTYifQ=="/>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TABLE_ENDDRAG_ORIGIN_RECT" val="316*319"/>
  <p:tag name="TABLE_ENDDRAG_RECT" val="42*49*316*319"/>
</p:tagLst>
</file>

<file path=ppt/tags/tag14.xml><?xml version="1.0" encoding="utf-8"?>
<p:tagLst xmlns:p="http://schemas.openxmlformats.org/presentationml/2006/main">
  <p:tag name="TABLE_ENDDRAG_ORIGIN_RECT" val="299*319"/>
  <p:tag name="TABLE_ENDDRAG_RECT" val="388*49*299*319"/>
</p:tagLst>
</file>

<file path=ppt/tags/tag15.xml><?xml version="1.0" encoding="utf-8"?>
<p:tagLst xmlns:p="http://schemas.openxmlformats.org/presentationml/2006/main">
  <p:tag name="TABLE_ENDDRAG_ORIGIN_RECT" val="309*299"/>
  <p:tag name="TABLE_ENDDRAG_RECT" val="48*49*309*299"/>
</p:tagLst>
</file>

<file path=ppt/tags/tag16.xml><?xml version="1.0" encoding="utf-8"?>
<p:tagLst xmlns:p="http://schemas.openxmlformats.org/presentationml/2006/main">
  <p:tag name="TABLE_ENDDRAG_ORIGIN_RECT" val="305*299"/>
  <p:tag name="TABLE_ENDDRAG_RECT" val="371*49*305*299"/>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TABLE_ENDDRAG_ORIGIN_RECT" val="582*298"/>
  <p:tag name="TABLE_ENDDRAG_RECT" val="72*56*582*298"/>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PA" val="v5.2.4"/>
  <p:tag name="RESOURCELIBID_ANIM" val="557348"/>
  <p:tag name="KSO_WM_UNIT_VALUE" val="1533*2045"/>
  <p:tag name="KSO_WM_UNIT_HIGHLIGHT" val="0"/>
  <p:tag name="KSO_WM_UNIT_COMPATIBLE" val="0"/>
  <p:tag name="KSO_WM_UNIT_DIAGRAM_ISNUMVISUAL" val="0"/>
  <p:tag name="KSO_WM_UNIT_DIAGRAM_ISREFERUNIT" val="0"/>
  <p:tag name="KSO_WM_DIAGRAM_GROUP_CODE" val="ζ1-1"/>
  <p:tag name="KSO_WM_UNIT_ID" val="mixed20199732_1*ζ_h_d*1_2_1"/>
  <p:tag name="KSO_WM_TEMPLATE_CATEGORY" val="mixed"/>
  <p:tag name="KSO_WM_TEMPLATE_INDEX" val="20199732"/>
  <p:tag name="KSO_WM_UNIT_LAYERLEVEL" val="1_1_1"/>
  <p:tag name="KSO_WM_TAG_VERSION" val="1.0"/>
  <p:tag name="KSO_WM_UNIT_FLASH_PICTURE_RATE" val="2"/>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PA" val="v5.2.4"/>
  <p:tag name="RESOURCELIBID_ANIM" val="557348"/>
  <p:tag name="KSO_WM_UNIT_VALUE" val="1533*2045"/>
  <p:tag name="KSO_WM_UNIT_HIGHLIGHT" val="0"/>
  <p:tag name="KSO_WM_UNIT_COMPATIBLE" val="0"/>
  <p:tag name="KSO_WM_UNIT_DIAGRAM_ISNUMVISUAL" val="0"/>
  <p:tag name="KSO_WM_UNIT_DIAGRAM_ISREFERUNIT" val="0"/>
  <p:tag name="KSO_WM_DIAGRAM_GROUP_CODE" val="ζ1-1"/>
  <p:tag name="KSO_WM_UNIT_ID" val="mixed20199732_1*ζ_h_d*1_1_1"/>
  <p:tag name="KSO_WM_TEMPLATE_CATEGORY" val="mixed"/>
  <p:tag name="KSO_WM_TEMPLATE_INDEX" val="20199732"/>
  <p:tag name="KSO_WM_UNIT_LAYERLEVEL" val="1_1_1"/>
  <p:tag name="KSO_WM_TAG_VERSION" val="1.0"/>
  <p:tag name="KSO_WM_UNIT_FLASH_PICTURE_RATE" val="2"/>
  <p:tag name="KSO_WM_BEAUTIFY_FLAG" val=""/>
</p:tagLst>
</file>

<file path=ppt/tags/tag94.xml><?xml version="1.0" encoding="utf-8"?>
<p:tagLst xmlns:p="http://schemas.openxmlformats.org/presentationml/2006/main">
  <p:tag name="KSO_WM_UNIT_FLASH_PICTURE_TYPE" val="0"/>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B2C4F"/>
        </a:solidFill>
        <a:ln>
          <a:noFill/>
        </a:ln>
      </a:spPr>
      <a:bodyPr rtlCol="0" anchor="ctr"/>
      <a:lstStyle>
        <a:defPPr algn="ctr">
          <a:defRPr lang="zh-CN" sz="1400" b="1" dirty="0">
            <a:solidFill>
              <a:schemeClr val="bg1"/>
            </a:solidFill>
            <a:latin typeface="Arial" panose="020B0604020202090204"/>
            <a:ea typeface="微软雅黑" pitchFamily="34" charset="-122"/>
            <a:sym typeface="Arial" panose="020B0604020202090204"/>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J7XCJkcGlcIjpcIjYwMFwiLFwiZm9ybWF0XCI6XCJQTkdcIixcInRyYW5zcGFyZW50XCI6dHJ1ZSxcImF1dG9cIjpmYWxzZX0iLAoJIkxhdGV4IiA6ICJKQ1FLYmw5N1hIUmxlSFI3VUVWRGZYMGdQU0JjWm5KaFkzdFFYekpRWHpZZ0t5QlFYek5RWHpWOWV6SWdYR05rYjNRZ1VGOHhVRjgwZlFva0pBPT0iLAoJIkxhdGV4SW1nQmFzZTY0IiA6ICJpVkJPUncwS0dnb0FBQUFOU1VoRVVnQUFBd1VBQUFDMkJBTUFBQUI2L1R3TUFBQUFNRkJNVkVYLy8vOEFBQUFBQUFBQUFBQUFBQUFBQUFBQUFBQUFBQUFBQUFBQUFBQUFBQUFBQUFBQUFBQUFBQUFBQUFBQUFBQXYzYUI3QUFBQUQzUlNUbE1BVkx2dnpaa3lFTjJyWm5hSlJDSUdYR0wwQUFBQUNYQklXWE1BQUE3RUFBQU94QUdWS3c0YkFBQVpma2xFUVZSNEFlMWRmWXdrUjNYdlBhOTM3RjN2M2hJc0xQaG5SamdXSUpuc0tXZmlreU9uTi9aWkJJRXlDNWhFUjhqTk9NNGZrUkt6aXk3T09aYnNXY1VHVGtqSlhzeVhEQ0V6VWpnbElsWjJsVWp4WDJoV2lTOGZRbUZPU0ltSVk5Z1JCcU5BN25hNVdlTUJiRmZlNis2cWZsVmRWVjIxWDllNzJ5M3Q5S3VxVjYrcjM2L3J2YXBYMWIxQlVQempWaVlkSis2N3hkTG1JNkhFUEhqeS9Rc1didjhpTC9sZXpQNXQyYnNhRlVtcFVlSlQ1cXUzTXR6RGpwbmJ2OFJMdmhlemYxdjJzTVl6cDk0YW9tWnYreEFlbjBINkx1UGx4eTgrRmZXYnF4SHpxWHVCZWRBeGN2c1hlTW4zWXZadnk5N1d1QjVVZVdkeXlha3ZRK0p0dHVzM1FPL2NBdjJnenRoVm5yQlY4aWp6a3UvRjdOR0lQV2VkQUxXdmlLdStrYkdoVGExZHhuNG1tRWRDeGo0cFVqdENlTW4zWXQ2UjV1MlNrQnNaWTMwaGV5cEhyVzNHWGhmTXdZczVpS1djcnBTWGZDOW0xeFpjQzc3cndMcVE2MVlaZTVra1ZUSms3RmlhTjhJWW0wdVRPMEI1eWZkaTNvSEc3WnFJZGNaK1FvU1BnbHFiSkMyVFUxQjZubVNCUi9neFNXNmI5Skx2eGJ6dHB1Mm1nR1hHZmtya28zdWdXaVpGUUk1RGFZZGtkV1VBU1VtR3ZORFBaR1V6dk9SN01XZXZWYUNjdG1UaEF6UXZHOGJteWM0akNLckFiV1NXQ3NaWVRVcnJFMTd5dlpqMTF5dEliaWhaK0dBTXRQcWFzV21LOHdqbWdmdVNrWnNXakxCRm1qVFFYdks5bUEwWExFUTJHdFVhYWNra3BLbHRJa1ZBZ3ZPNFNuUFdnTHRETTR6ME9QWGxSaTR2K1Y3TXhrc1dvQUNONmdwcEI5cWlkQVpBQ2lKeVdTbXNLclZWL2pUdGhvR1hmQy9tdENYRm85Q29Oa216MENlYk1XZ3I0NkF1Y0ZNRWlTQ0ZkTVBBUzc0WHM5S2NRaVhCcUVwZUZUSDVrYkdGb2VLd1FRMXMyc2hOQzl3dzhKTHZ4VXpiVWpSYU5hcUlDWmtKeTgxVm5VY0FhaUNUYkpsWlRqbGg0Q1hmaTFsdVRNRlNxbEVGVE13akdOVjVvQnFHYmpma2hJR1hmQzltdDBaZUk2NjJZdUVCRTdPRlY1MEhxc0hzUEtRN2NzTEFTNzRYczlTV29pV1dGQXRmQjdVYTIzaURVb2lCalEwanQxVGdoSUdYZkM5bXFTMEZTK0JLV28yMENhM0xxeVF0a3kxbGVvQ0dhMVZtTWFXY01QQ1M3OFZzYWxZUjhuRTZRQWVYdUtLemFHeFlWVEU5RFdkM0FKR21ZMGF4b3NCTHZoZXp1RVFCQ2RUNUpkS3VGcVQ3SkMyVERUbU9nWjNJT0lhU2E3cGg0Q1hmaTFscFRhR1NxbEdGR3pOSEtnTEZlU0NBSGNmYmNlb0hYdks5bUIxYmVVM1lXb3h0a2d1amFlcVF0RXppY3o5THNxcFd3QWdqa0M0WWVNbjNZcGJiVXJBVXFKRzY0RFhiSkRtS2E2K21ONERodmVrMGFhZGNNTUFud0ZtK0Y3TzliZGU0dENGWitKdGdYWk42QjZWeGl2UG9NWGEzd21GT3VtRGdKZCtMMmR5dUFwUklSblVTVW5PV1Jzbk80NXYybFdkRmpnc0dYdks5bUpYR0ZDb3BHZFZIQVlJL3RUV3ZSWnhINVc5Z1hHcnBNNm9jRnd5ODVIc3hxNjBwVWhxTjZ1a3JlTHowL1AxQXY5UGF1Q284K1JIemxZY3UxR0c2NWdHQmswLzJrdS9GYkwydGExeUlSalU5aHFmdHpXbWtyRUI5dkcvbmxrdGQrb0dYZkM5bXVTM0ZTcUZSVFk3QlBlazI2c243dytIN3NrODUyQ3ArM0hFYjNhSDl3N2VIdi9pcy9jNWNNRERJZitGZWR1S0xmVlc4bHZuMlpzdzIrUmNxZTNIVExkQnB0blhqSWFwNjhLOUtDVHFQRFNVdlN0N00yRDFMZEZTcFlYTEF3Q0QvbjlrUU5pWnZLbytFbHJuQ0JoLys2RUxsOHQrN1JuTTFEZDN6cktvU2hJc2FNTFUwL09xVkYrQTU2OGp0UWVkUms3T2kxSGZZeS8yZzhnOTBwMWlXeXdFRHZmd0gyVzhFd1ZSRDNWMnNaVVpnNGtQWHpteWpDcEhUVUlKd1VhUG1oMDA0dzhLeW9sVjBIaXZaWm8rd3pRWEluUW83MmJJMHh3RURyZnhKOW5rVUF2TkJlWGV4bGxsZ1lOdXVtYmFwR0JRODdKbTlpbE5odlB0OVh0MXdoODZqbVcxM045Nlg5N3RTR0NOaSs2TnZwY2Qvc3J2VHhMZStuUlVUQkZyNVo1SnBmRmVLcVJpWU9RWTcrbHFFcnFrN21LYzFxcU5KQUFrZXZaOUsxMm9CQmxKR2xKaEl1a3VZOFJXVkVDb1lEazEvQ2xyQW01SGZHOGFzVURoTkM3WE1DUVlaVDBZckZvM1dHdFhxSzBrejI0eWhrUkZIVmVjOGdyVjR2UUgyNTZsaGJJd25tWTZha0pvU1ZaMzhNSEd2c0dRM203Skd1eXlsM1daUldZWEJ2R1dnR2RIUm1nV2p0VVoxWmk1cDVicGkvaHM2NXdFUGV4UDVZUUdPWTVkVUQ0SlBteERRejdDMTh2blVIRmFQTjRSZ0lMVE1sV3cvb25VS1Nlc3NNSXp2VnVQR3dxTzNTSnV0Y3g3QkViNzVzVzBOTmJuTWs3WHkrVXFkaW9HV2VUOWkwSUlIbFdvWmFUQXFQNHZ6SUlwS0gyMnQ4NEJkdjRsVEgvbXFLa2xLNTQrTDlQTGJTV3VPeUErRW5uay9ZbERWV0dDdzRvbFRocDByMU1Scm5VY3dJL2NWU2U4MGtZK0JYdjdEeDFjak1kQmx6eE41ZXViOWlJSE9xSUpoVDV3ZDNPZHI1TGExemdONkRYY2ZoRlZENW1PZ2xTOGtRWmU5SkJKQm9HZmVqeGhvamVvUzMyOEsvWUJPSG5UT0EzVkJWVU8wcEpENUdHamxDeWs5L21URU9Ycm1mWWlCM3FoK1o5aUo3eE5teXRRV3daT1ljUjQ0cjFvUWVySVIrUmhvNVhPUmxWQjZIdlJ6aVdBZllxQTNxdnkyWWNnajdRbXFDaU1sT0FMVVJSQjhiMm40M2o3SjFKSDVHR2psYzFFd0xKcm1OSjcxeklqQnh5NysxaTJVcytDMDNxaUtSaCtWYlgxRERKZ0VSeEFzdzR1MUQ3TS9lVHZiYkpKY0RabVBnVlkrbDlTUVhKTmhlb0Q5QUdLNGpQMHFyMWI4czk2b2luWjM1ZTFlV3VmUlk1dVZKUWh5ZjgvNlZqT0l6TWRBS3o5cHpNM3NhbCswQ3drOWM0VjlkL0QraGNjYTdCY2s1aUluV3ZESVdOb1hTbnJWTzQ4MjJ4eU5ISGVWdmRzaXlnRUR2WHlVK2VhZlgySS9hVXJTRGN5UXZRSjhZK0ZBWnBmcUZpdFIxVmw0MFVRWUZoMFRpU0RhWEZRajZaaWNZVmQ3VFNRbjVIRkxYRXArYy91QjJUbTE0VkhaL0RxUlpXb00yS0o0TUwwdURTYWtta1ZMOUhRV1hqUnluUTM2SWhFRU1HdldyQjdVMlRBSkx1Y3NwT1Zpb0pjZk42RHkreUg3UzlJV1EyT0NJSW10VDdpK21VSmxYaHRhYjFSNVcrcnlhRkR2UEVERVJseGgyZjdzNVdLZ2w4OGJBOE9IRHFmaGJHSitVOHdETm1tVmNCZVlOQmpWcE1YcTdLc0YvU0I3TTNVeGRscFhsOTFrNWx3TTlQS0ZrSWEwSnpPSEdTSW9OTklsaEJTUHdOZGdGNDNONnJKZmtzcTZQSUlwNWM2SWVmSlIrMnd0RndPOWZIRXhlUExSM1NaSERuUFE0M0ZIWHFHbzV5cEx2K0NWYWVNNEd5N1FUSFNaNGd0ZWFVRmJhQjVlNkp4Tzh6TlVIZ1lHK1VJT2xLZUJrenhtbUxiUTNlUkNTTEdJUnk4K0RZOHdITy80N05ja1hmTm1Mck1hSjRQS002ZWVpcGl2UHYyUlowVnVSRFNFZ1lJSGRVNHVrMUkyREN6eVV4azhuT3ZFWEJYTlNnVVVqZ0xkaWFPamFkMDROYjg0bithSHZNUU1uWjUvZ0FwV2ZHb2FRVHpMaG9GRlBxOGVnSW1QQnoxT3pHdnk5REtWVWlTcXk0NmZPSGZ5NUsrZE94N0tOaWRwNURJTmgwNnd3ZkZ6VDU0OGVlNko0OG9PazZCS01aaTEzS0VOQTR2OFZHSXZHZXZZbUovN3pZUi9YcmlwVk1CK284YlpuN2sxZVYxMGV1Z0hzNVk2Tmd3czFZTG5tMGxwMTk3UGtHdFVUQXVnSC9CNlNmWDlkK3JHMzh3Y1A1M1hkUERFaVRzQkRNNWJ1TGVJd1NNaVhySnN4eGd2blQ3OTFmMWdpeXphZ3FLSlJKMDN2RzduQ3pDKzNZOTV0dUdUTFJkcENLTUNHTlFzakZnRW11L0VMRURGeFA3OTdTYnhoNk1iZWZjQVFhVm16QU05NHBLRmU0djlvQzVtdkQxN1A4TkxRei9veDAzbzVrU3ZZcTRpLzA3d3gybCtOcmVaWXVwMDFQN29qVnVtZzVhTEFBWXJjWEhiUHY5QXBwWjRqV2hHMlNKb3VVSkJpN3A4S2I5bnMvQng0eHZjUXN3THk2MjlxMG1yeDlaV3dVelEvRUpjR05veFJxWWo0c05MY3NnM0ZyQ3ZmaWQ0dlBReC9neGFtci9PSXpNOVRoaVk3NTAyRkZpenE0TmtPU2JkOW1UbUgrSGY4WUVvekphdVpoYTkxeVV3ZDhBREhqeXJoWStiTlo0OC9oQUE3T3hDUTIvZysrK1ZQVjc2UzlYbjR2d3orOTBkWUNDZkgzMzl2ZExjbVJpb0kzWlRSR3Y0MEdNOEFBS1R3WDV1eFJlVDl3NW10bWI0Y3VYdkdRTU1RTVRoY05IUmVPMnFiWjBkT01neHNLd05PMWdDVWJwZk1YQ1E3TWw0SWZtNzZrczdoR1Zma0dCNHhjSHRxN1hoTSt4ekFieXRyQVNTckZVOENxZnFnLzlZQ0I2YnNhOU9jSUcveDc2MEFQc0xIUHdZcjFISU04YUYrY0dOc2JXaEkwdHNBTXYveWZERnlycVZ3aEVZbmg2SGhlK21VMlhveENGalBHemtWT1ZBTU1HYnRDZStzRnNRd0pzTkYrNWxkN2pLcjd6NWljRjdiamtRYWkxdm90UkFxWUZTQTZVR1NnMlVHaWcxc05NYStMbmo5elVqbVIvRDhkdE9TeS9sT1dqZ1JwZ3dSQ0dNaDJHRGxIVnpwNE93a21WTEdtaC9BalovMUhCdDhGM05ZRExrb2ZZdHlTb3JiVWtENDdBeDdUcmNkZGVHUC94bk1rbFliMHZDeWtwYjBzQjFzSzREY2UvZ3lHWWY2OE03VlUwOGw4Y2VhcUM2R0wxSU8xMnZSUmVGYU5qNVBieDZlU25Vd014SzlQQ2ZTdDY1aHFqd3NkMVNUT1VoOG5VZ21lenYxalgzZzl3S0xrZkQxaWUrcUFQTGZhL3NWcnZQOEhCejloejVvdDI2YnRIbGp1UHpEOXR1K0tZWCtBckI2OXRvOHcrZmVtSjQyMStqZ1BFN00yTFdzcnJuT2RuUC9HUnFIOXlNVVZ4YVdrKy9oZ1cyS01ZQW5MTTRUdHgraVd2Zy9wUEtjUjh2Z2ZQWUIrTXErQlhZOVhRblB1ZTRNUlFTVmNMNjZWNWUvNkNlajZMR3E4SVV3U3U2eWJ0YkZBUFEyT2NTQmN5bzJ1UGJ5cUY4REFyZjk2WXJEM3dRVjB5WHNoZ2NWQjF1OTc3VzBBTTMwZ0VwN0p4ZmpHVStmcmtOSDduLy90bXpaMTk2SHBUNytUajNnYmY4RzZEd2hUZmc4WlYvWHdJNnpvZmZxUmsyZkRaSzNjdzZONUUzVWdSSFNXZzEwRnVGN0tYMHJSeHd6elhPU0hZcGQ5TU5TZUMxeFRMNlZFODRrcWczclNSVnV5K3ZsUmh3TmVhZXY5RVA0SzFsbHV5ZkRZS2pZdjlxTkdROW53aVlDdE05Q2ZVVXNXQnFTV3l4Z2kwL3lYWXpmQW1kdnBtVjI0aVNBZmZGdk1iVnNFYjJyWUZMbU9QNTYybEhxTk1OWW1mRXpyVTJ6WjdmUGdid05CeUtZeU5TTWZpQW1JQlVneGg0aWdIdzhNR21oTUVJZjlFWkdHb2NzT2lUdDl2MXlZY0xBM2d6WXBhcmo3Z0dqQjJKZmdCalZoN01rekFJd3ZOeDFXN3FKVENqdlcxL2NMZ3dhS1UrQUtabzZaU1ZZaENBWFVod2tqSG96VWJaOEpVL1ljOHc0MHlKZ2FNbGpVMVFOZlVCMHVmaEpBeEN3U1Jqc0JiTGdMNlVkSWdJRXZoZ3huWnRVU3puc1B3MnhDT09rYU5GY2RzU0JuV3hiMXpHb1BWS3hMOHMzb09JcTFkS0RJUWVYUWppQTlaVHN4U05UZWRFZlEwRy85U0UwdXVpNTcwUzBsRVJWcG9wK3dHcXdmR2cwNE11bVhOSlBoay9ESFlwRmlqNndReG14Ty8yZ0EwVDcvakVYTjBTQTBmOUl4dWRIaXpSMFkxa2k4QWZMTVJDQlFaTGlNSGt2MkF1ck1URk5pbG1nZDk1RFFibCtvRlFqMEtRNlFFTWk4U01XYlpGVUpJWm00Wkp4d0I1TGVwSEl2bFJNRkMrVXJsK0lPdURwTUFQenlaSmlEZGdISFV5RGpyUWZwQ1VJQi92QjJQY09FRWV1T1R6V0pZZUkzTXBuVkJyekhnYzZ2VURVQTg4dzZ1SmxtQ0V1UWhrL0JWRXlSK0FzNTVPbURnR2p4QU1HaTZ2bGR3WUdqRTQxT3NIb05jMTRXM3hKZklWeUZuZmlOUk4ra0ZsaWNiczhLbDkvSDlDZ2tGYmpGeWptdVdQcHdaNnd0dkNacTlvVGJOWGkwUVFEUDRxN1FaZ2kvaHhTVndKOG5nM0VYa2w0YTRCK1BRa1owNW1Da3V4UGprR0ZWZ1o0MnM0d0tuRElFejdFcGRWbmowMGtJNTRZUENEeTh0anlmb2tZTUNQd2RkVGdiQitBSXRybHk5UXRaY1lwUHJaQWdYUk5qNjlBaEpIK1VlU3NCMWdNRHlIeHowZmJoTEIzQ2UvU1B4QmFZdUlndnhKR0hYeTZSVmdnTjQ0V21PR00yQ3dxSkhITVJnaEdMUkxmNkRSbEhNV0NkT0JMWnFGZWt1ZHVISU9CZ0hCb09FeU5vMmxscjlaRFJ3bEt6VWh6clJ1NGhPbVBBeWlXRVV3Y1Jwa0xtZm1hTmtMbFRsR0Rjd1QzOXJGZnREOVpNS2JoMEg5RWpKZWg1YXNsVEZiRXpVc0xBOG5EY0Fqdk1BWlJ5SHEvenZpMnlONUdFUngwMkQ5R05TR21CMEdPY2lSLzVrNXduell5VFVTcHF2VTJSUHBUQ0FQZzFoejFScWNJWGFkREthNE92TS9NOGM1eTNOdzAvSFZWQXNqdHc2K0pGSnVHRFRtb0FLczRTZ2ZiMDdpSFVKWWNZbGJtWFNjdU84V1MxdVBoQkx6NE1uMG44dGJhbTI5eUEyRGVnZXZBQmF0ajJkeExOY0VXV3dDbHJEVTQxUG1GcmRVWGpic21MbTNYK0tFUVNWK2QwcGQwdytTZU1mMlcrRWw0ZEhQaENkOFA0bnl6S20zaHFqWjJ6NkV4MmVRdnN0NDBmR0xUMFg5NW1yRWZPcGVZQjUwak56YkwzRENZRHoyNk9yZWxqRytFMmI3emZDUThBMVFDUnlXNTFndkRKYXh4QmEycVM5RDRtMTZ2amkzUWI3dy80TTZmTFpJakdsc3RiWlc1b1RCYUJKY1V2WjRqU291ZW1zdDhLejF2NHk5NXdPZ0ZQYkxuaFh4UDEyc2lEcHZoQmlOVGExZE9nQVpDWm42alhNaGFBY0lKd3lXa3htZHZOY3g2Qzd1UUFNOFJZeUZrVzNPZlk2ell1Rk9pVHVieWxGcld4cUl2NWlEV1BacVBqa3VHRXlGZkpsWjJ2TTdjaTNlc0swbSs0KzdZQ3VhUGplS0w0T1JkMW1DYWhwSzFva0JpSTZsK2JBbEl0MFNtbWJ2RUdYRWdBeERIeFRyYXhENyszVng0ZVhYQkxsbnhCai81empnbTF3K3NFZ2F0czRZL1N6ZUtBaG9rbUtaaEtpYXRIZ094ayt6aDBTdXMrVVVOR1ZEVTVsT0JlQWJGK0w2MVhROTg0K3Z4YXJhR1RIQmg1Wm8vaTJPNWxaNDFuTDZRaDVtb1hzNHo4c3laNWlQaWczL1dOaVZBY3p3YnlQajdPVUd1UHh2bjEyUVpGUWV4N0hIMzhFaXp0bXpqei93SE5BODhFM2VoZm8vOWdtcDB0NGsycUx2b1hrMzYxRFRtclprNFhISGxmYnBpMnZLemlONi8yaVhCb0Y0cGVoWWxObzh3N1BGK1pnb2o5NEovSyt6bDU5anI4ckFDWTdkSk1UWGRxTVhpNWdBeE9XYW9XVGhBL3g4cXJtKzRqeHdJd1NKNHJ0Y3pwWG5SZ2IvWGdiK0ZRMWJsR3BrTWFpbDVmemQySGRkQXdnZ2JKaGV0Y0gvUVZQYU5odUZGcDdjUm9BT0JSZDE5Y2M2bUFkYXNnYmNIWnB4aldsNFIzeHdUN1Q3Y2M4YmNwUjRWWHcwKys0dFFBdS9RdGpSRnBubk44dEtZVldwVFFRZE5yTEtOb1Vld1Z4SVNzM1JCZHJkSnVGQm4yekdvRTNHSVZpcEM5eml5a1RLSVNRYnhQN0FjZ2FiZGRjQlFrYTVFUk8rejRIbXgzU29PT3cyY0U5bjJRNWpEbnFxVG5Mak1GZXhER3d5MmxFdFBHS2lMRW1sZFZUbkVZVEEzVS9MRHpOVkIxWFVFZ1dnZ1JkajVueWxxQlllTUZHR0lrU0c2andRa3lFcFA4d2tZakNiS0FDZHF2RkJ6aXFwclZoNHdNUnM0VlhuZ1ppWW5VZjJZZ2M1QnhRcEptYUlnWmkvNTkvMGttSzVFRTVqTFZncGtRb3hzTEZoNUQ1Y0JXdWdpMHZKTGZ2WklseEpxeEZsb1hWNWxhUmxzcVZNRDlhQmUxVm1PYlFwQ0o0TGsrRG5rN0hYME1FbHJ1Z3NHdlZZSmRkQnBrYnBEbEpkL2NIdGZaN0FzZWt4bnNnOW84NTVEMExtRnFUN3hsb05PWTZCbmNqRDlSakZIcmdDSEZ6T09kK1ZhdUZCeStaSUJiNmd1a0ZFSTRBZGtpN0pSQVB6b0pocFoyMjB5T3dPS3FGcDZoZ3I0M00vUzBxclZzQUk0MkVqZS9LNldNN3RneHFwQzE2elRaSWpoRlpUZ1JqZWMwYzdyWGZ3cWREcjRXeElGaDc4K2VDU1dVV0s4d0MwN3pZekgrSVN0Q2FMN3ZjdldmaEpTTTFaNnNyTzQ1djJsV2VMbklOZWhIcHFPdCtrWk9FZkJRaXNMK3EyaVBPQS8zckhocFkrNDl5RUE4aTRyQXpoN2JlSXZlYjBGVHhlZXY1K29OOXBaYS9Da3g4eFgzbm9RaDJtYXlVRVduVlZ3alJxb1dXUU05SENwOGZ3dEZ5cXBob3BLMUFmNzlQeUIrK2txVU5OUTFTTjdMN0pWUVZhcnVRWTNDTnRvLzdEMTdLVndWYng0NDdiNUIzYWxkQWpScFdWZktCeTF2eDJIN1pBcDlyN24xd1N3UTlSanM1alE2Ums0b2hsSTRETWVlQlQ4RjJINFVMMkxzZnI3ODFtWWs1VkNjSnhycEdaTkFERjg2THBRVTJrWkdLNXhJQXJCSUpGNytZME9iZmw0R2hhMHRCNThNcmxDNkV1SDUzSFNscVhVaEJ1MWRndXluRjQ2QjdiMUhRREhQM29vMEJnNGJOMnZBMmp6cmFtSDFpR3ZiQ1FVR0lRUDJhZzdKcm1nY05RcXJRdGlQUG9MZnluVDN5eE9hL0JvQVZpZUUzbDNGc3FNVWhVTWk5dDN4VjZ3Z2RZdSt5TEhhUW0yQ2lodzZCcVFCSy84bEV0TVlqVk54WHFWN1Z3R1ZqYkQ4d1dYb2RCUStja29pdWYrZkZhaVVHTXdSbUQxY2NBcDlaY215MjhEZ090ODRpdTNGNHRNWWdoZ0lIcGRFeXB2MTNEc204THdGRjU0N1FHQTczelFQYVJ6YURFSU5iYktIOFJKRTZTMzdFUC9EWkpwV1RWWUtQZzg2QlpuMngySHV1dmx4Z2tTcDBSTDRLa1dyWlREYU9GMTJCZ2RoN3dtbmJaRHlKTlh5L2VrWnlVWXpsbUhNd1dYb09CMFhsTXdLN3ZFb05JeXowUnBUanF1TmZSYk9GMXRzam9QT1loWkZwaWdCaU1wMUdLNkhNeTVxZGZsSXlBUzY2SmxFUm8rb0hSZWVDM25Fb01VSDNWTkVwUm5aWDBhVXlZTGJ5dUg1aWN4L1c0S2FERUFKUXd5V2FGcm50emdyUVNSZ3V2SFJlWm5FZDFFUzVTWWdCS21DY1Q0ZnFLVmZXaTBHamhkUmlZbkVjbDdJUEFFZ1A0UjRWaFRhaTJJdTFlRk5sWndtamhkUmlNTUwzek9CSkZaRXNNZ3VBUjhsYmdCSGxMTTZ0NGt0TXpUZzgwL2dEM0V1djZWN2VHRWtzTTRDUFFkMFgveHZNTmIvbkszMTZzRytJUFJQc3hhYkx3VUpvZEZ4bWN4MVQ4VllBU0EveXVJVGtjVi9WTkZoNEJ5bUxRZ2d2RTBFbS9OOFRCd0JLRG9FMFFjUDZFQkw0R3V5Z3BORTFrTWVqcTF5Q2lUL3FWdGdnK2pTdEJrQTIzcGJxbFZCVnF3UlJYZTJRd1FKZXMrUmpKWkxJMlZQWUQxQ1k1WXZPZzFTM1BmUFRpMHpOUmpYZDg5bXNMUEpPY0pRd3F6NXg2S21LKyt2UkhuaVZNUUo1SmxxTkxET29FQUNCZmwvV2tTelZJalk2R1FjSUE1OVA4VVBZR3RKT2hVb2tCREhEb3NhRlJxcExWWmNkUG5EdDVFajZNRW9wUUgyV1JNSmhnQS9pSXlzbVQ1NTQ0TG1Lek1mTTRkLzhsQmxSN08wTkxHSmhGeXVNeE1sVTNWeWxMWERWUVl1Q3FxZDNqYzhTZ0VuM1VESDVtMkkvZ2QvZmFjeGdsTzJJZ1ZOUFdiOXdRNVNYaHI0RVNBMytkN1hTTkVvT2QxcWkvdkJJRGY1M3RkSTAxMTRCSGN1R1owaC9zTkFSQlY3OTcySGdkOGo5RmpUeGxnYnNHS21kZmVnR20zWC8rVWVVYnUwWUpaeC8vYndqby9lUDNkWUVuWTZXeXdLYUJOUkgzeUw2VHBxMFhKaFhvVnhlMGpHV21xd2JXb2xnU0JvZGNNUmhBN0FraVQvNFkvRDhaK0Q3L0JpRG0vUUFBQUFCSlJVNUVya0pnZ2c9PSIKfQo="/>
    </extobj>
    <extobj name="334E55B0-647D-440b-865C-3EC943EB4CBC-2">
      <extobjdata type="334E55B0-647D-440b-865C-3EC943EB4CBC" data="ewoJIkltZ1NldHRpbmdKc29uIiA6ICJ7XCJkcGlcIjpcIjYwMFwiLFwiZm9ybWF0XCI6XCJQTkdcIixcInRyYW5zcGFyZW50XCI6dHJ1ZSxcImF1dG9cIjpmYWxzZX0iLAoJIkxhdGV4IiA6ICJKQ1FLWEhSbGVIUjdVRVZTUTB4UFUzMGdQU0JjWm5KaFkzdDdYSE4xYlY5N2FUMHhmVjU3Ym4wZ2RGOXBmWDE3ZTI0Z1hHTmtiM1FnVkgxOUNpUWsiLAoJIkxhdGV4SW1nQmFzZTY0IiA6ICJpVkJPUncwS0dnb0FBQUFOU1VoRVVnQUFBeEVBQUFDM0JBTUFBQUNmNU00N0FBQUFNRkJNVkVYLy8vOEFBQUFBQUFBQUFBQUFBQUFBQUFBQUFBQUFBQUFBQUFBQUFBQUFBQUFBQUFBQUFBQUFBQUFBQUFBQUFBQXYzYUI3QUFBQUQzUlNUbE1BRU8vTnU1bFUzWGFySW1hSlJESWVUQTRBQUFBQUNYQklXWE1BQUE3RUFBQU94QUdWS3c0YkFBQWFIRWxFUVZSNEFlMWRlMnhrMTFtL3MrdWRYYitkcU5tVWlNYkdVUW1QUDhZMENhbUtZS1pwSUYya01rdWFCVzFEOE5BR0ZFRlZPNXVVYllMQ2RVTlU4YWhxcDAwTGFWWE5KRkMxRkNJdlFoVklrUmdqQ0FVcHdwYW9SQkZDWTRsVUVTM0JaalpseWZQdys4Nzd2dWFlYTg4WVA4NlY3SHNlMy9lZGUzN2ZQWS92TytlZUNRSi9GVUxnNjFjK1QvVGZla2YzbHMxQ2pKNjR2d2hjZTduT3pnYkJDK3pCMzJldjlGZTBsMVlJZ2ZwU21iMGVuR0kvR3dUcmJLVVFxeWZ1SndMamFBZU1UVFhmQmFISDJSdjlGTzFsRlVKZzZOVWdxTEN2dlV4TVk3NTdLb1JkZjRsWDU2aE5WR29rZFpSZDZhOXdMKzFhbG50MUpVcnJTMEdKc2U0VVJVOHg1ckhyTHdJTHVZcGdiRU1VR2JhQ2NTYkhoeE5NNmFlL2ozT0VwWFVjTkhHVzQxTkNmelRHV0kxSGh0amxJd3phUUtvK0JFMTBmeVZ4L2VWelQ0UmFSOXU4NUpFZm9Da1RhL0hJTVQ5aTkxc2RwUW9BWDBxVitzeGpVaGYvbzdNbmxRSlcyV3M2MFFmNmcwQUhjTCtaSVdyaXQ3Z3UrTHlWazJ3eHFaVmxoaW10di9xS3dBbUFuVDBqL1JKWEJaOHVVYW5MN0w5RjRYVTJJd0wrZi84UUNBSDJTcWE0VWNwZVV0bDF0aWlDakJ4US91b3ZBcXVBMm93RUNkbXdIQlQ4Wk5nSkJZd3l0cG1nOUFtN1JBQ29xaGxScXFRL05PUElDR01OVGpQa3pZbFVySGFaMklRbTVuckltSWNEVmx4UTJoUVBUZXVrSG55cFdhWG1JNm5wUGhFSUhJTW1GTlpwZ0p6U0RXQllqZTF0bW02ZHVqK05PaWZ0cEhlVFpDTTBBVTBvajBZcTFiTEtQY2ErS3dpcU5IUk1icWRTOTA2RWQwVTBxOTVrUnpSM0dacjR2aDUxSDFaenExVTV0TU1SdUJZRUM3VWVQRmxaZGRXc3NnaU9kRHA1UEl6MWxnSkZLSzJJdHJUbk1KOXFCVUY5STRVMEw0bXBacFZIZUNUemUzZzhCQjViMHJYUmxQYmNDWHF4SjdMdHdXd1UwUlAybURGbjh4MlZuQTRhUlpiSGd6QTRJUjJ2RmRsTjhSVzdrenVCRksxSnRxK2pnbTJ4ZXZiMmVBUllJR3FSUUF3UERib0haZXBpMWxkNHVOZy9kSVNMeFRpT0dIV0lSdEVMMk9ZYUFWTFc4NTd3Y2pDOG93V0tTV1dsSHpHQW5hdWI0L0VJL3FSQm9rYjE4dERUN0dhNVpPUmNoQ0RjVXMycUlOK1JJYy96ZUVnZ1B2MjRRdVJ2dXU5VHdVSjNUSmluQ2pFY09lSW11cWU1UGFpMU55ZnlRTDRhbXVqbDhjampkODJ2ZUhNaUI2cGNqMGNPdjJPMk55ZnlnVUlIM3RQamtTL0JoY0tiRS9rb1lkZEdiNDlIdmdnSENtOU81SU9VNi9ISUY5R2JZcmdDWGN1cnU5bWI5bWpuTGdDbFhoNlAzYUl6cWRSQTk0M2RTanZNL0hrZWo5M1dmZlM1YytmT1ZSbkQvM04vdDF0aGg1cy94THZheStQUmo5cDdjOElGeFZWb1l0QWIrL3pxaElzbUhEMGVMcUt5YUx3NWtZVk1OTDJKUmpGWWo0YzNKNktJWjhVRzcvSHc1a1FXOXRIMHdYczhNSk05R3kzVHgxSVJXRWYzMUd1UFJ5cFRrY1N0K09yRVJQWGRSZmlQRE8zQVBSN0w4ZFdKVmZVOXhwSEIySzJpQS9kNEpNeUorVDN3ZGJuVmZaOVJMYUI3R3FUSEk3RTZVUis0QmJQUEVIWjluQUY3UEpMbVJNZVA0Qm02Q2RFb0JqZTdTWm9USTcrYThTQkhQbmtWbXRnZUdBcmVuSENIbGp3ZWcyc1QrRHhnY01MZEsza3dLT3Q2UzlNQW5oY3RyakVBc1lkVDVNSWdUYnQyM0p3NG5CajJwVmF3S0RiN0lpaFZTTk4vTzVHS1Mxcmk4WUhPN3hQbVJOb2orRFNPUUhPUVF5cStYTjNKUnY4anFacFQrZU8xbTgrdVZOMUlBb2lKV2VTSWlmSGJibGhLVXZrVVFxQ1RQMTY3K2V6KzJSeHJZSkFkWnZLVHBGTjhMbHVxWDY1ZWFabHNIeklJakRpTTEwNCt1M3V0QXlhTWVKZ1RLenkyTlVPM2ExL0JJVVZ6UE1IL2l5RncwbUc4enZmWlhmZXZkOEkrWElySlJoVG14Q1dlV2wrakcvNmY4QU1IQnlUeGo1L0xtMGlOSm5UeXhuVDBRZXloVkUzQTA5c2lZU1A4Tm9vUEpvZjJaSDk2dEFJSElUYm1zbGlRNjdNYm5uM29VM0M2TGlWclBDL1BPaGptbjllZnhPaXR2N1JQRWgvcGxQN1oxK21hcU1zRnVpMys5V203UnYzVm9EZFlIVWlGWXJxLzJhY0hUOWRFVmZaRjFTVXFKbXpRbWRpUmFTMGwrd3R6bWY0Tm4rbWFhTEwvSlp6SCtFZXJKVHJsdExLenp5WVB1N2JxZEJaSGY2NTBUU3dMVFN6OEVCVXk4ckdBVHA5dDlLZkFReVhGYWJ4MnJIRzZKbFo1N3pSdXR1eGptdVVvOEVpUkxiRDcrMWJmZEUwTWMxL0tzdkU5VGZzOU5pbVFBN3hXU3ZMT2t0STFVUXBaby9RaDYzdWk5bDcrZE1McGY3akFicnpsbDBTRlRzeTRWcXowNFRzcTNRZnVicVhSbi81TTJIM29kM25PblduNU8wdTcyZ1VWVjU5ZHVpYUN0N0J1aFg1R1JGMVY2WWRDZkJyMm9IVjFiLzY1S1VVVlROeWVmaldJWXRyaVl1eUdNMytsMlNLQmtqajVsakh4UVgrYkp0S2QyWXMzM1hUVHpmaTc2VUxsalFpNWpveFdoZnp1QjNTU0Ryd2dzbjRVQ2VOOS9ONi9tbWFMNlVML1k0bUN6ajY3REUwRS8xSzVZdFVJMCtZMUVrdlh0S2lWOWYvS3gwVU9IOWl0ZEJNOG04cjRja1B4V2ZlSk90aXVuTG5ySFl6OUJKSkgrT3k1WTBTcGcrc3RGaDY4QmtkOWYrN2IxMzg0Wk96SDQzbC94TmpiUC9GcmYxdGhEd2ZCeWY1MUtDZDZkOW4xSlhvT1o1OWRsaWFpbGNGeDhTMlZjczI1SjZvY21EUDA5UmNoeHBoUzJzVEZDenlMc1JzdjBxVmlOV0xXakRjL2VlN0o5eEJmeXVzN1FvcTRoMXJaZjRiMHhoM25tdmpTT1hsMmVoZThxakNTcVM4ODRjdWJGQ3N0Q3hYcUhQNSsvQXhGeDV1UXVHNXFZcEhzS05qdWVkalBpR2g4emo0N04wMGNpM3BYcUxiNjhLZHlFeEhoTDZUNmxENkVxSWxQZksyQzZLS3NLV2VVTzZ2ZmRpY3kxbVNHdnEwemRya2hZdVhLeTFNNEN2cFZFUnVaQi9rckxSRkovQit2c01zYklyVUV3clVJd2JJeXYwYnFyNkIxdHlLWk80OU1zRzR2VWNQOGJEcmJaL2NvYWhDL3VnMzFBRzZhNkZCZHlnOHJKanJJMzN6b1YycmlmWnpTZVRnek9MS0tWYTVhRzdNaWpCOUVxNUR3S2U0dkkrbVNpb3l4aHdHYzFBUS9GM1JHWmNYdjh4YjZFeFVXV1V3cEc4Uk9zZHY3cDRtYzhicnpHajJrN2JNTGdVemlxcW1xdUdtaVNRTTJDWlVYZVhIUHFnZ2RKbVhQcTBPOHV6b1BBWHMvWVlTeFZJOS9Ma2lidUI0M3ZBdmRmemVhSUNYV1RGNGs5SmJJYWk5K3ZNWWUxYmVzV0J0Q1doSFduVWQ2ajllbENrMDFnbmJOK096K25QZlkwWDhQNmxmUlNSTTRRUTI0YnkzcXA2WmR1V3M2Rml4Z2pKM1MwV3BNRThoK1UyVkdHUWxjU3d3ZFM4LzRteVRKOFhZYlRRd2h2S0xrUk8rWWRFY2NjZEJ3dzFDRVZoa1lUdnFsaVp6eGVraThOdTQrT3lkTjRLWGZESUxtSlYwN3F0Q2FqdEh2djFoTGVzRGhGWk9IMEpqcXAva3Z4VmlNOU8wQmQzQkpjcExUc0ZrN1NGQXRzWWNtWW8wZ3VOcHVJcVB5OTVxRTNHcmZOTkcycW13L3N3elA4NW9VOE5rNWFXS01saXU0VUZsTVRCTm9NeGFpQ1UwRW9ZWTd4dGdHNDZhcHhuSzBTZkNPelVVVGdIZkpTTUZab0xiWTZNckthcjgwTVI1UnNGMDZENlB4MDcyQXo4NUpFM3dqeVpEVmI4UUFEZVpSOVJaL0F2eExhcUxORjV3b1A4WTRDYjRaU3VjWGpUZG5WVVRjSVN1L1RXRHdpWjEwdU13WWQxNlNrQVZybU1EWm9kYURSb3NxR0h2YWRMbHBuR3FGQjNtT1Bqc25UVXpRSkhaNXpwUVlBNVFHQ3RQcEFMMW83eFJNNjhPR1k0dzBnQnZuMW1yeWgwNlFsSytKdGlHU2o0Z0JTT3VtcWVmYmxJbm0yNUpFdTd1RlpxYWVJdWhGcTE3VGNUaFM2SkhrcEltZzNnMU9XR055L05YbWR2ZU1LaUNwaVdGOWNuQk1FOVFLTkdSQm1QeE1DcTl3cmlZdzA0MFA1ZFE5TGNubnFVUS9ibWoyUnhQRFBVK0VvMnB1S3p3Y2ZYWnVtcmdXQjJ6K2lKS01ld3pRWUJJbDY0bGpVaE9qMnFVZVk4U3loM2xIZ2JxWWIxZ0Y0UlhPMVFRTjVTMkxoNEo0QnNrSENSb1R5dWtrYUNtMThMWGNhN3dlcmVDUlZwVE1xdFVCcTdTVXU1c21nc2RtZjhwbWpnSEtyUzQ5S2ljMU1aR2xDWHFkOVd4cEZlRk51eFFLenl0RXNidkVxcDFOMW9GaGFjY3BiTkpRd1lnbUp2dWlpWjdqOWZlU0l2VGFEdXE0Rm4rOHRMaWpKbUtzY1UyY1JNbDZWRTVxSXRDMWp6UFNJeTlKNGVCTElCcHM1V3NpdE5xamVrNXNuWk5Rb05scGE0WnloL1N6S05xZDNIdU0xL0pYMUdqSm1WK29ja3NHZTk3NnB3bU5Zb29tOU43Yk5FMnNpUWZFazFpanQzcm9rN21hb0xFbTh0WVRLNVZUNHpLUS9Ub1B5SDlqYnJqWUxDbmhyUEg2K3Z2ZWo1THAwaSttOGRuZEd6V3ZlYXlnaloxNGxEaWcxQ2IwZk1uV3hKTlRuRmNiaFhGR2V1WkxRanoxUGdsRUFlbXJzdlNzM29rTTlaWDRFOUlBSkpvQ0ZLeGZUNklxOTBNVCtQR241K1BYYytkdnZ5bEVzZkxTdzJaSCsreENsV2ZmYStyUis5TW1xRE5JSFNka3RkZlhaSGt4VFdBNFZiMUlzSXBnQWxFczdPUnBZZ3Q4VXBtcVVyZ2pVYnlWTkJUWjJXSmJvMFc1aytBNmhPWmNNMHB1a3daczdyTjdOSVhGK0R2N280bEpsS0h0Z3JyVlBxUW1QbmhXUGxkTUUzenVKTE9vZGpaa01qbFhFOFRYa3NUbWhvZVFUYUdpcDFFaVY4OGVESEhSRUhXSWVaZXFNVjQyQkMyZlhWWmgvZE1FZHoxU01RQkI5VlR5TnhoTTRURk53RTJyTzlRUTRaYWhWS0V3cjAwQTZSUncxNUc2d1dYZ2NXeFRLUGlta3J6eit6U0U1MTJiVWp5MGhtQXo1UjJMbGQ4ZlRXemh1VmFVWkZSZGFTTFJGY1EwUVgyODFDRDFJcEVPWFlwcjVtaUMrSXh4cUo2QlcvMTRGM0V0Z09CaG5kNlh3Tk1RbVhOWnRpeHFaZnZzc3A0QS9jTlNWbDUyZWd4UThtWWJVOERTUkdKNGpERk9nMCsrTGJRMGtZSm8wTjZXajVFeFloT2ZucWVZSjk1QzhpS1AwaGptTnFNMzNIME1KWHgyV2JMUlA2eGs1V1dueHdBTlFoc05TeFBEOGY0bXh0ZzB6WWRjVUtvcDJRVy9WV29xeTdJanZzZzBWVEJQSTFtME51b0JHZnZjbEMxMEQ4TUpuMTFxMlZkZDk5STY2ditScDY1S3pjNU9qQUZLSTVoNEFZbkYwc1JXYjAzUWdGMlRwZEJFT0FWUm1ZdGJScHNnUHN0THJPZ25rU3dua2lHQ0dDdnVicW04dmIzSGZYWnBwZk9aQzMvTW9qMVVUQk5ZbWVsdTZoS01KckRPMzlMSlBCQmw3RmpnRTNRcGlCcjJERTFZa0J0YThXdVlVdHlXcUNMcmZxRmxVK3hWT082elN5c1h6cFBaaXcvY2VuRzJza3ROVkszbEFOTW1TdDlCZXF6eUVVMmdpKzgyMUlPdEFpODlFVmFKOWoxREU4U25yU2hEYnpVeE0rZnNmdEVRN0YwbzVyUHJiOEVSUUlNWDBmWmJwb0E2c05HWGxVNFVObU01dEVkU2VuTlRFRFZpTXpSQmZNS2FOcVFJMGF4TURUdHRoT1gxd3hFaUdTbTk5RzlaVnl1TmZqK2wyWUFHMzBJdDE2eW5jOUpFNmFYSDBDTCsyckIxSUNVRlVVT1FvWWtNUHRLRThvUlp2WERxZkJhZGE5YWxIUWZtT2ZaWGlEVHhnYS9TOWN4OXRJR01iN0ZUandoTlhLSHRnWHpiWGt1bGlqc3g2dXNIRzFibUFwSjNvZ25pZTlXU0k0TzJKckRMMTF4Mm1aSzJZM0xqSWFYTVpBSDdKQ1VDYUh4VEpUUWgrNFcvU0IwbitFYk5DNmh6NURmRmRxT0pGQTJTSm94NThnMkRjTXFzd1A2OURVUElRNC9zRThBekg4UFd4QU4vMElyU0dVMWdRaHZMSThZMVRqNHh6OWh2V0l3ZDVLUWdhaWlLOVU0MFlsc3Y5T21mUjF4Y0cwYmtJUWdSb0hOWjliQTBNWjJ0Q1d4bloremRSc1lXUk81a3hPNms4NUVtMUlqTkM5RzZrTjRWVS9LQkRybHE0a1FQVGVCM0tPMXRzYXZwaUJxWU10b0VhVEJsOWtzK2pwZ1RST3JDYWlsRytJRU51V3BpdkpjbXlGdGxXc0ZrT3FJR29neE5FRi9LRENjMStTc2hpS1dMMWdnKzBDRlhUZlQyeFpMTHFLVndvTzRrQlZHVm5lbnRvSmMveFV1eWl1UmtVeUYzWVhhM2FzcnFHU0laKytEYTVnL3BxZ205UGpHOElpcEhqR3VxbnJSaXAwZWJMQStnSWs3eE81MXZJWk9hU21SQUVBd2RKTCtxZVhVQU8yaDd6d3MwWlhZQUl2YkRWVXdUZWxPSFdyT0thSUo4aGZxOXBkZlZURHNORGhNTkdVNzJUcnhCa1VTOUdHRFkya2llTVZFVndtbE1hUzFJWlR2ZElYay9YRHZVUkxzbUtoblZSTnNDUDJ1bDZLU2E2eVEwVWVKTGRkeUFUaUk0RDdCa080eGtibGxGUmpMY0kvdEJEWGlHZ3BwNFZsWndmazBFb3Byb1FPQ1VnaUJFcEtVaTVqNlpxWWx4c2NRSE5yTktwZm1xU0wzRVk1L1NhUlNnQjRna0hQQUkxV2N1cXc3b2N4SWRkMTJnRXZFQThnTzlXRU9KV2RmWXFSUitYOTJXMFVTYm9FL1ljRFhCdDhSRDlqOGtDaVdQUjJldE5EYTFiTUlESGk2c0NmWFdSdHZFTkdCWlVsQ3NJcktpSXVhK3NDakRDVTJNQ1l3WHdGY3o5Q0pFZlpiSUxzY0duK2JobXNZVzFjU0U2b1NTbXREZ0U5THEvYmVBMVI4TEpEUXhKQ3czbXNZbStHaTNzNWdNbEdQRE9SVFhzTVFmOUdCUlRZeXFYUnRSVFV3Q3J6bUZCYjNHZWlhbEVySHV0Q1REQ1UwY0UrWUhyVk8vWnVoRmlOU3p5SVBsMkxDQXByY1JwejdnNnhNYXduaTk2c2x4UW55YkRNS2tKclkxZTFWMUtEb0ZnWkxxMTVMMnhKYkFuM3IrV0EvRTk0ckxBVHUrdlFUYTM3UUxRUGlncjA4VTBjU2tjZ0VsTldITXJ5MUFHZ2NwMEswcHFZbGw2U3BaVHVGcmFpT2pyTGJ4U1BpaGlaWU1xbHNIQWpLdTZIQ3ZHUGJSdldqdnRLQzZqNlFtak9lSit2YVZlQ1dQYTA5R29uY0twUkxKVHhMakkrTkVDaTdIaG5Ob0lsN0dRVitmS05JbTZncnZwQ1pFWjgvQkNWTThFUjFsVGlUYXhMamFQVWdEaktZU0tGdEtMVFBUNmloejJsNjJFTlFIK1gvQk5qR2hrVXBxd2pJOTBEM0ZKanBCRUs0cG5PSnRZa2pQbU5ZVEF4TWtkYWNFWXpubUhPOGtoM2RWd2tHOEY5VEVjUTFhVkJQVXI0akJkclFGR01qMWREWUt4eWsxL1UzNlloZjBaamRhS1cxRStFTFR1ckRIUnVwRVVNenJ0eUxDY1ZBakJUWFIxblBWcUNib05SZTlkbWVGb01ETHJRWVVpVXpIekd0amJRSkRRVTBTbFFDOFBDQkhwRkRuMUpDWjBFUk5Cdm10RWxlMm5Ybnd3bFRWeGF6SHJzYzdDN3pyNmxVblJoWG1uNm5MbWN3eVQ3UVI1TkpITE9LWUp1RGZYbEZQOEhScy90dXhsanFnQ1dzb29uYlhVbXlINFU2TENZdFpGYW5HTmJGc2ZCcFJUZUNUQWVtbmF5NXhhZkZHOGJSbEtGQWZwTEVQNkhDVk5mVUU1T3V1cVlnNGVXMUpSV2tINENVVklkdEJUYWhOMmtFT0VTcmJXUlVBTEpGcCtEK0JlRU1TMDR0ZE00d2hvaHpkVUJEUVNQRzR5UzdiaHhXUjJheFpTOUNaQmZDWEkwVXUySjBjYWNKcUZIWGRVWnBpRG5Lb2plcDlkeXE5QmppUXorNEIzdloxTzk1QjVBM0RSOUVaUlBVSDJ5OWkwbk5KNTg5YkdpM05nMVpOU0U4M0VkSHFCVDNpNzFKc2NIOTBOMVdFRHAvNkRQdHBGUjAycDI2cHBJTjdIMVBuQUY0K2MrNGZZOVVZZWU3OGV3Z2o5dkpuK2FlWjU1NjRsVWY1c0Z4KzlwTmkxOUZILy83WmhtQWtueEdOeWVKTWYwcWJ4MnlxUVFGY2orcmU2RTlWbVdkKzRmbm5uenQvbXhDNnlhbjRQem9WWUVsRUo2cXhkdFdkcXJOZkZIazRaVkNmckNKU0R2TC9hUUVELzI5bU5xSkdmQUhOeWxkQmJpWk1xeGp1eWhLYkZ5WkVXMDk5NkdqTTdqM1UzRTUvbW4yL3dxbGpzWnFnM1NpL0I0TCtqTWdubW93OW92aHdMMFBWVVBqSE5pbHZQYktWMnFJNmtNSHA3bzEwYml1dWl4VlhUWER6YmRwZ3FEV0JMeXpRclZ5ajU1eEFDNnJBS2FYbjc3QVhuRHNXcXdsRzRQdGpwTC8zSTgvUUFaQy9ibWR3YndmMW1BOSs5cTdRR3VWdG1xTVdIbmxLMS9pNmxncWVBanF6OXRBUjZKTjdmOHgrNXhWOTl2MnRWY0NOcXl0N0lrbFo1b2FkeXZ4OE52Ly9hODQzZnp2OStyMDlmS3FKMzduUWZXY1VjenJOdW5zTDcydUtQQWcvemZxR3UxdFJuaEZoSzVaKytZN0tsWjlzUlBQMlRTeXJWemNHNnI1NTFFUCtJR1NmcFYrYmg3em0rNjE2azFERFJ6L3g3YWV1dXVyNlpRVGZoOUJYLyt1K0pvTFIzbUsvUGZmaGU1NEZjeUQ0RnVCWEZadzNRWlhrNzRORm9HbnMwcmJsS3hwTExnc1A5am04ZEhaWjkwSk5lMTlGeFZxOThTanRBUUpseTZsZk1XWXZuRGlXeDJ3UG5zTVhNV1FzVzFxQlg5U0lXTDlQcE5OOFlJQUlUQnBQSjNtanorcWkyc3JscVZOOFlLQUlMTHlweFpObDBkQ3g5cllPK3NCZUlGQ3Y2VkpvRlVhUDNzRzY2YWcwaFE4TURvR1N0ZEt5R3RuZk1sOGJYS2xlY2hJQitma0J6MmhIUHBrVlAwK2U1UEFwZzBGZ3lKcXJObTF6SXFoZUdreUpYbW82QXRQV0RDbGlUZ1NWalhRT256b1lCTnB6V2k2WkV6TTZGbGlEdDBuMG9ZRWhvRDU5UXdGUmMySkVmWFl5c0tLOTRBZ0NzeVpHNW9RWkcwYTgyOGxBc3hlaHEwd2haRTYwVE5Tc041czBIM0pENE43Wld6WTU1ZW4zVjI3OGdodVBSUVZ6d3ZkSUZoNDdEdzZ6aXRqdWlkMGtWeUtiRDkxa3RxM1ZDVGNPVDVXT1FQTTNzZUc5UmovLzl2Yk5BRnVJRUN4ME5lMk5wSVU0UFhFRWdWRjhQM09NdHVHS2hZWFZ3dHVoWVU1WXhrVkV0bzhVUWVBWXR1SmhFM1l3ZExsRmJKZ0piZExkK1lxWkU4NThuakNPQUIyb2dBOFRHdFVhejhIdTZKVTRTYzg0bVJQRk9IcUtPOEtaOUJrL0dzSjV1ZktENzBObUNxRVJOU2NLc1hwaUc0RVNlU2ZvMjVJNWtZcVA5dFZXYkpzc094d3pKN0lKZlU1dkJFYXBMVmhvb3Rzdk52NTZjNkkzd002NXgya1BMdEFVVzNIcEE1MkNtdkRtaERQV3ZRa25xUVVzNk02Si9IbmJ2VGxpdWQ2Y2lBR3kwMmhuQnB6elp1cUthZFJpSVZuZW5DZ0VWell4LzltKzBHeWh4T0JkUzFDUFZ0K1pTSk1KM3B6SVFxWm8ramRhL0FlNFgxZDhrMm5mTUtFSHFpbUMyTjJiRXpGQWRoV0ZOZmVHRXRDSmZCOHJVdW1yWkRXaUt6cDE5K2FFUXFJZmQ0d05lcFRHa0pFUVNWK2tteTEvMFd4ckFoek44TEVkSUhEU1RKMENhOGpRa3BDZlBMRkg1bUlDN0Zjbk5GSzdEVXlic1FFRHNMVi9SZ3FtSGlpclRiVDk2c1J1NGJmNFlVNXN5Q2dHWUxQaFZaSFF4NDE2SUZHSjhqNmZQWVRFS0gwMEh3R2dxWWd3aVUweEo1Wk5vMUdFNmg0V3Rja1ZvNytuSUdDTkRlajIxNUlVRTNmZGswemtLWFRLNTB4R25rOHVpZ0RRMU9ZRTN2NVdFWDZhNEs0VVlmQzBQUkN3ellrd2M1S1VMZ0FUWUd1elV6cU5UM1ZGd0RJbk1IWFN6Y09KblNhNExTZEtUNVNQQUVicE9VbUZNdy9KTnp1dUQ1Zks0NTcyNWtRZVJBWHlnZWFhSk1jclRsT240OG1aYklZOFRJRDk5c3NNYklvbmQ0dzVzU1VPLzlJL29KRXJiTjZiRTdrWXVST3NtOC9rRUd5QmNiM215aDE2YzhJVktnZTZxcGt2U2NzaWJEaXdFWWszSnh5QmNpTXpuOGxoNmtUZTd3bG5uNTQzSjl3Z2RxT0NWMG1keUljZ2JiR3hQNkxyTGNPdlR2VEdwMWd1WnE1cWh4TTBzUTFtdnJidEpJUldKemFkS0QxUlBnS1cwdys5RTFrVzRhVjhMa0dCU2F6L3JzNFZyRnk2U2V2VWpRbzVrZVFQak9VeUJzRlhvQWoyY1FkQ1QrS0N3Sll4Si9CVHgyZ1R5L2M3c0gzbmsrZWZ1STBVZ2JOVW56ejN2SE1yY2hCOVpFbmFWZ2R6SE90RUwzUmJEbGlFcEFOemtZL0VYN3RFb0dNNS9VcFZkc0Urcno1YmRKM04zbmp4QVp5RmZPdkZpN1BHY1pYTjRITnlFUmliWFRNMDVkdTZYelN4dm9mK0QxVjBOdUI5NkVVb0FBQUFBRWxGVGtTdVFtQ0MiCn0K"/>
    </extobj>
    <extobj name="334E55B0-647D-440b-865C-3EC943EB4CBC-3">
      <extobjdata type="334E55B0-647D-440b-865C-3EC943EB4CBC" data="ewoJIkltZ1NldHRpbmdKc29uIiA6ICJ7XCJkcGlcIjpcIjYwMFwiLFwiZm9ybWF0XCI6XCJQTkdcIixcInRyYW5zcGFyZW50XCI6dHJ1ZSxcImF1dG9cIjpmYWxzZX0iLAoJIkxhdGV4IiA6ICJKRlFrIiwKCSJMYXRleEltZ0Jhc2U2NCIgOiAiaVZCT1J3MEtHZ29BQUFBTlNVaEVVZ0FBQURvQUFBQTVCQU1BQUFDVkFTVzFBQUFBTUZCTVZFWC8vLzhBQUFBQUFBQUFBQUFBQUFBQUFBQUFBQUFBQUFBQUFBQUFBQUFBQUFBQUFBQUFBQUFBQUFBQUFBQUFBQUF2M2FCN0FBQUFEM1JTVGxNQVJIWm1WS3N5M1praUVMdk5pZTkvNkJYRkFBQUFDWEJJV1hNQUFBN0VBQUFPeEFHVkt3NGJBQUFCdFVsRVFWUTRFZTFVdTA3RFFCQmNjQUpKREU1SFM0UkVUY1FQbUlvMmFaRG9qQkFmUU9jT0VEMkNDaW1WM2VJbU5GUVVvVVowTkhUa0N3anZBQWxaZG0zZm5jL0dibWxZS2I2ZG1YdnNlSjBEQUpoYXlva21pYkNJT2ZIS3FwTWo0anVySkE0UDF6dEJFR3hUT2xyb0JHZW5POHVVZnBGWVF2dzQ0VmtBTTBROVJpbFVvclNNNDFnRWc5UjJyTUk5WGxGYXgydEJsRWxkRThBS0o3WW12aUlRSlNoamcvaGVXSGc0d2FQNndvUWYwK0UyZUM0Sm13cVV3RUFxcDRSYmtuQVExVVlHRW0rT3BBaUR5R05FelBNaDNTZXBWcW5rWFlrcXZNeFdtTzBlU05YOHByVFhrRml6QzNNdkFEV3VMQTZMMXZvQ2dFVkhHbU1Kd1VPY0tGU25KcGkwWG9TZHRBdGVIOENpbndnSE1USFhhOU81dnRDQTdYNHFWRTBveExMZHZsSlRtZGJkbEFiQWRwc1pWaEJzVjVrWHJCZzl6YTVneFdnanZvazhPenFhM2JTdTIwMnAvM1lUTDZTNHUvUmZMK2p1TEtuNTNlMFdkcmRWMk4zand1N3VheDl6d2d5bk5TcXFuK0lVcER0TlhWV0tqck8vc3VzVTJxV1BPYnlzTStVeXdZYjRzdjQxcWl1a1B2dFpiV2IxYnVPUzlxVVlYbXdlM2VvenVLL0owSHRzNHVUQmRXOG9YSGR2Z0luckMrQUhqS2xNMWdOMUhsTUFBQUFBU1VWT1JLNUNZSUk9Igp9Cg=="/>
    </extobj>
  </extobjs>
</s:customData>
</file>

<file path=customXml/itemProps10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9498</Words>
  <Application>WPS 表格</Application>
  <PresentationFormat>全屏显示(16:9)</PresentationFormat>
  <Paragraphs>1584</Paragraphs>
  <Slides>56</Slides>
  <Notes>19</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56</vt:i4>
      </vt:variant>
    </vt:vector>
  </HeadingPairs>
  <TitlesOfParts>
    <vt:vector size="78" baseType="lpstr">
      <vt:lpstr>Arial</vt:lpstr>
      <vt:lpstr>宋体</vt:lpstr>
      <vt:lpstr>Wingdings</vt:lpstr>
      <vt:lpstr>Arial</vt:lpstr>
      <vt:lpstr>微软雅黑</vt:lpstr>
      <vt:lpstr>汉仪旗黑</vt:lpstr>
      <vt:lpstr>Calibri</vt:lpstr>
      <vt:lpstr>黑体</vt:lpstr>
      <vt:lpstr>华文中宋</vt:lpstr>
      <vt:lpstr>黑体</vt:lpstr>
      <vt:lpstr>宋体</vt:lpstr>
      <vt:lpstr>Arial Unicode MS</vt:lpstr>
      <vt:lpstr>等线</vt:lpstr>
      <vt:lpstr>汉仪中等线KW</vt:lpstr>
      <vt:lpstr>等线 Light</vt:lpstr>
      <vt:lpstr>汉仪书宋二KW</vt:lpstr>
      <vt:lpstr>Times New Roman</vt:lpstr>
      <vt:lpstr>Arial Bold</vt:lpstr>
      <vt:lpstr>宋体-简</vt:lpstr>
      <vt:lpstr>苹方-简</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追殇</cp:lastModifiedBy>
  <cp:revision>263</cp:revision>
  <dcterms:created xsi:type="dcterms:W3CDTF">2024-01-12T11:38:01Z</dcterms:created>
  <dcterms:modified xsi:type="dcterms:W3CDTF">2024-01-12T11:38:01Z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7F097531245B40B89914914453D25970_12</vt:lpwstr>
  </property>
  <property fmtid="{D5CDD505-2E9C-101B-9397-08002B2CF9AE}" pid="3" name="KSOProductBuildVer">
    <vt:lpwstr>2052-6.4.0.8550</vt:lpwstr>
  </property>
</Properties>
</file>